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42" r:id="rId2"/>
    <p:sldId id="343" r:id="rId3"/>
    <p:sldId id="333" r:id="rId4"/>
    <p:sldId id="335" r:id="rId5"/>
    <p:sldId id="337" r:id="rId6"/>
    <p:sldId id="340" r:id="rId7"/>
    <p:sldId id="339" r:id="rId8"/>
    <p:sldId id="341" r:id="rId9"/>
    <p:sldId id="295" r:id="rId10"/>
    <p:sldId id="296" r:id="rId11"/>
    <p:sldId id="266" r:id="rId12"/>
    <p:sldId id="297" r:id="rId13"/>
    <p:sldId id="299" r:id="rId14"/>
    <p:sldId id="300" r:id="rId15"/>
    <p:sldId id="301" r:id="rId16"/>
    <p:sldId id="302" r:id="rId17"/>
    <p:sldId id="304" r:id="rId18"/>
    <p:sldId id="303" r:id="rId19"/>
    <p:sldId id="305" r:id="rId20"/>
    <p:sldId id="306" r:id="rId21"/>
    <p:sldId id="307" r:id="rId22"/>
    <p:sldId id="308" r:id="rId23"/>
    <p:sldId id="309" r:id="rId24"/>
    <p:sldId id="346" r:id="rId25"/>
    <p:sldId id="310" r:id="rId26"/>
    <p:sldId id="311" r:id="rId27"/>
    <p:sldId id="312" r:id="rId28"/>
    <p:sldId id="314" r:id="rId29"/>
    <p:sldId id="315" r:id="rId30"/>
    <p:sldId id="344" r:id="rId31"/>
    <p:sldId id="34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11" autoAdjust="0"/>
    <p:restoredTop sz="94673" autoAdjust="0"/>
  </p:normalViewPr>
  <p:slideViewPr>
    <p:cSldViewPr>
      <p:cViewPr>
        <p:scale>
          <a:sx n="100" d="100"/>
          <a:sy n="100" d="100"/>
        </p:scale>
        <p:origin x="-1950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4C4C-B7EA-41EE-987D-31616C9E0FEB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F481-1CA0-4DE1-9D84-639567F1D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77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F481-1CA0-4DE1-9D84-639567F1D9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0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0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5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7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59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3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43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1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62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1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28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89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3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hyperlink" Target="http://www.siea.sk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/>
          <p:nvPr/>
        </p:nvSpPr>
        <p:spPr>
          <a:xfrm>
            <a:off x="0" y="-1"/>
            <a:ext cx="9144000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2" y="2262790"/>
            <a:ext cx="4095735" cy="15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ok 12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08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Povinné </a:t>
            </a:r>
            <a:r>
              <a:rPr 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prílohy žiadostí o poskytnutie nenávratného finančného príspevku</a:t>
            </a:r>
            <a:endParaRPr lang="en-US" sz="28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Dokumentácia k oprávneným výdavkom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č.11 </a:t>
            </a:r>
            <a:r>
              <a:rPr lang="sk-SK" alt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Dokument preukazujúci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z hľadiska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súladu s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požiadavkami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 oblasti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dopadu plánov a projektov na 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          územia sústavy NATURA 2000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č.12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Podrobný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rozpočet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č.13 ŽoNFP 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Doklad preukazujúci vysporiadanie majetkovo-právnych 	vzťahov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č.14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miestne príslušného inšpektorátu práce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č.15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 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Dokumenty preukazujúce oprávnenosť z hľadiska plnenia 	požiadaviek v oblasti posudzovania vplyvov na ŽP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č.16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D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oplňujúce údaje</a:t>
            </a:r>
          </a:p>
          <a:p>
            <a:pPr marL="2147888" indent="-2147888"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č.17 </a:t>
            </a:r>
            <a:r>
              <a:rPr lang="sk-SK" alt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Ukazovatele finančnej situácie žiadateľa – </a:t>
            </a:r>
            <a:r>
              <a:rPr lang="sk-SK" altLang="sk-SK" sz="16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výzvy v rámci ŠC 3.3.1</a:t>
            </a:r>
            <a:r>
              <a:rPr lang="sk-SK" sz="1600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endParaRPr lang="sk-SK" altLang="sk-SK" sz="1600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406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Finančná analýza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04998"/>
            <a:ext cx="8307600" cy="47722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Vypracúva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	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Záväzný formulár: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 + kópia)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kópia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Podklad pre posúdenie splnenia podmienok poskytnutia príspevku: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výber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285750" lvl="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vyplývajúce zo schém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sa:</a:t>
            </a: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Preddefinovaný formulár finančnej analýzy;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1879600" algn="l"/>
              </a:tabLst>
              <a:defRPr/>
            </a:pPr>
            <a:r>
              <a:rPr lang="pl-PL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rámci prílohy č. 16 ŽoNFP </a:t>
            </a:r>
            <a:r>
              <a:rPr lang="pl-PL" sz="16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Doplňujúce údaje</a:t>
            </a:r>
            <a:r>
              <a:rPr lang="pl-PL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žiadateľ uvádza, akým spôsobom určil jednotlivé hodnoty vstupujúce do finančnej analýzy a konkrétne vysvetlí ich vývoj v čase.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Časti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Finančnej analýzy:</a:t>
            </a:r>
          </a:p>
          <a:p>
            <a:pPr marL="342900" lvl="1" indent="-342900" algn="just">
              <a:lnSpc>
                <a:spcPct val="110000"/>
              </a:lnSpc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Všeobecné pokyny k vyplneniu tabuľky finančnej analýzy.</a:t>
            </a:r>
          </a:p>
          <a:p>
            <a:pPr marL="342900" lvl="1" indent="-342900" algn="just">
              <a:lnSpc>
                <a:spcPct val="110000"/>
              </a:lnSpc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Výpočet výšky ČSH (podmienkou dlhodobej finančnej udržateľnosti realizovaného projektu je, aby ČSH investície na konci doby ekonomickej životnosti vola vyššia ako nula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). 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lnSpc>
                <a:spcPct val="110000"/>
              </a:lnSpc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Výpočet miery výnosovosti (miera výnosovosti by mala byť rovná alebo väčšia ako 1).</a:t>
            </a:r>
          </a:p>
          <a:p>
            <a:pPr marL="342900" lvl="1" indent="-342900" algn="just">
              <a:lnSpc>
                <a:spcPct val="110000"/>
              </a:lnSpc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Výpočet nákladov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96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1022790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2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Doklad preukazujúci právnu subjektivitu žiadateľa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73338"/>
            <a:ext cx="8229600" cy="4331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príslušný orgán / žiadateľ (v prípade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plnomocenstva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	listinná 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 defTabSz="804863">
              <a:tabLst>
                <a:tab pos="2066925" algn="l"/>
              </a:tabLst>
              <a:defRPr/>
            </a:pP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Podklad 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Právna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forma;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výber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vyplývajúce zo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z nasledujúcich dokladov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Obchodného registra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SR,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výpis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zo Živnostenského registra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SR.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3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predloženia ŽoNFP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, pričom žiadateľ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musí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mať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najneskôr ku dňu doplnenia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chýbajúcich náležitostí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v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predmete podnikania zapísané činnosti v súlade so zameraním realizácie projektu.</a:t>
            </a: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39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3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Vyhlásenie o veľkosti podniku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67544" y="1340768"/>
            <a:ext cx="8229600" cy="4412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	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Záväzný 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listinná 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príspevku: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kritéria pre výber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doklad:</a:t>
            </a: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Modelové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vyhlásenie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kvalifikovanie sa ako MSP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- príloha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3 ŽoNFP 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026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4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Potvrdenie miestne príslušného daňového úradu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395536" y="1700808"/>
            <a:ext cx="8229600" cy="4032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miestne príslušný daňový úrad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</a:t>
            </a: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listinná 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na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daniach;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potvrdenie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daňového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úradu jasne stanovujúce, že žiadateľ (daňový subjekt) nie je daňovým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dlžníkom.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3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jeho predloženia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84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4089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5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Potvrdenie Sociálnej poisťovne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395536" y="1556792"/>
            <a:ext cx="8229600" cy="3995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Sociálna poisťovňa, pobočky Sociálnej poisťovne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listinná 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na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sociálnom poistení;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potvrdenie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Sociálnej poisťovne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jasne stanovujúce, že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žiadateľ nie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je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dlžníkom na sociálnom poistení.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3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jeho predloženia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210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80815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6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Potvrdenie zdravotných poisťovní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67544" y="1484785"/>
            <a:ext cx="8379608" cy="4032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	príslušná zdravotná poisťovňa (Dôvera zdravotná poisťovňa,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	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Union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zdravotná poisťovňa, Všeobecná zdravotná poisťovňa a. s.),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	pobočky zdravotných poisťovní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listinná 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poistného na zdravotné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poistenie;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sa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potvrdenie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každej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zdravotnej poisťovne, poskytujúcej verejné zdravotné poistenie v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SR o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tom, že žiadateľ nie je dlžníkom na zdravotnom poistení.</a:t>
            </a:r>
          </a:p>
          <a:p>
            <a:pPr algn="just">
              <a:defRPr/>
            </a:pP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nesmie byť starší ako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3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predloženia </a:t>
            </a:r>
            <a:r>
              <a:rPr lang="sk-SK" altLang="sk-SK" sz="1400" b="1" dirty="0" err="1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pl-PL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56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4089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7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Účtovná závierka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67544" y="1052736"/>
            <a:ext cx="8352928" cy="4752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                    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Finančná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správa - sekcia daňových úradov,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miestne príslušný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        daňový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úrad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    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listinná (originál + kópia) a elektronická kópia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cez ITMS2014+,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        postačuje aj zverejnenie dokumentu v registri  účtovných závierok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0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príspevku:</a:t>
            </a:r>
          </a:p>
          <a:p>
            <a:pPr marL="180975" indent="-180975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Podmienka, že žiadateľ nie je podnikom v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ťažkostiach (len v prípade výzvy v rámci ŠC 3.3.1);</a:t>
            </a:r>
          </a:p>
          <a:p>
            <a:pPr marL="85725" indent="-85725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Podmienka splnenia kritérií pre výber </a:t>
            </a:r>
            <a:r>
              <a:rPr lang="pl-PL" altLang="sk-SK" sz="1400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projektov;</a:t>
            </a:r>
            <a:endParaRPr lang="pl-PL" altLang="sk-SK" sz="1400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marL="85725" indent="-85725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0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Rozsah: </a:t>
            </a:r>
            <a:r>
              <a:rPr lang="sk-SK" altLang="sk-SK" sz="1400" u="sng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účtovná závierka, </a:t>
            </a:r>
            <a:r>
              <a:rPr lang="sk-SK" altLang="sk-SK" sz="1400" u="sng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vrátane poznámok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za </a:t>
            </a:r>
            <a:r>
              <a:rPr lang="sk-SK" altLang="sk-SK" sz="1400" u="sng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posledné </a:t>
            </a:r>
            <a:r>
              <a:rPr lang="sk-SK" altLang="sk-SK" sz="1400" u="sng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ukončené </a:t>
            </a:r>
            <a:r>
              <a:rPr lang="sk-SK" altLang="sk-SK" sz="1400" u="sng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účtovné </a:t>
            </a:r>
            <a:r>
              <a:rPr lang="sk-SK" altLang="sk-SK" sz="1400" u="sng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obdobie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,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za ktoré je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povinný v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zmysle zákona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o účtovníctve mať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schválenú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účtovnú závierku.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1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Vyhlásenie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o zverejnení v Registri ÚZ alebo predloženie listinnej formy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ÚZ.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05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Táto príloha nie je relevantná pre žiadateľov, ktorí ku dňu predloženia </a:t>
            </a:r>
            <a:r>
              <a:rPr lang="sk-SK" altLang="sk-SK" sz="1400" b="1" dirty="0" err="1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nemajú schválenú žiadnu účtovnú závierku. V takomto prípade prekladá žiadateľ čestné vyhlásenie o </a:t>
            </a:r>
            <a:r>
              <a:rPr lang="sk-SK" altLang="sk-SK" sz="1400" b="1" dirty="0" err="1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nerelevantnosti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prílohy.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741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8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Potvrdenie o zabezpečení finančných zdrojov spolufinancovania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                 </a:t>
            </a: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komerčná banka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   </a:t>
            </a: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predloženi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cez ITMS2014+</a:t>
            </a:r>
          </a:p>
          <a:p>
            <a:pPr algn="l" defTabSz="804863">
              <a:tabLst>
                <a:tab pos="2066925" algn="l"/>
              </a:tabLst>
              <a:defRPr/>
            </a:pP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finančnej spôsobilosti žiadateľa na spolufinancovanie </a:t>
            </a:r>
            <a:r>
              <a:rPr lang="pl-PL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5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alebo kombinácia dokladov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potvrdenia z banky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alebo pobočky zahraničnej banky o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disponibilnej výške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potrebných finančných prostriedkov ;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platný záväzný úverový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prísľub od komerčnej banky alebo lízingovej spoločnosti;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platnú úverovú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zmluvu.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5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3 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mesiace ku dňu predloženia ŽoNFP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</a:p>
          <a:p>
            <a:pPr algn="just">
              <a:defRPr/>
            </a:pPr>
            <a:endParaRPr lang="sk-SK" altLang="sk-SK" sz="15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348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57200" y="65317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9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Výpis z registra trestov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18140" y="692696"/>
            <a:ext cx="8330324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GP SR -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príslušná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OP, IOM Slovenskej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pošty, a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s.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   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listinná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cez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ITMS2014+    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0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</a:t>
            </a:r>
            <a:endParaRPr lang="sk-SK" altLang="sk-SK" sz="10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363538" indent="-36353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Podmienka,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že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 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ani jeho štatutárny orgán, ani žiadny člen štatutárneho orgánu, ani prokurista/i, ani osoba splnomocnená zastupovať žiadateľa v konaní o ŽoNFP neboli právoplatne odsúdení za niektorý z trestných čin korupcie, za trestný čin poškodzovania finančných záujmov Európskej únie, za trestný čin legalizácie príjmu z trestnej činnosti, za trestný čin založenia, zosnovania a podporovania zločineckej skupiny, alebo za trestný čin machinácie pri verejnom obstarávaní a verejnej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dražbe.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3538" indent="-36353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tabLst>
                <a:tab pos="363538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, že žiadateľ, ktorým je právnická osoba, nemá právoplatným rozsudkom uložený trest zákazu prijímať dotácie alebo subvencie, trest zákazu prijímať pomoc a podporu poskytovanú z fondov EÚ, alebo trest zákazu účasti vo verejnom obstarávaní podľa osobitného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predpisu</a:t>
            </a:r>
          </a:p>
          <a:p>
            <a:pPr marL="285750" indent="-285750" algn="l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Podmienky týkajúce sa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0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jeden alebo kombinácia dokladov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l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registra trestov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a/alebo úradne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preložený rovnocenný doklad z inej krajiny ako SR alebo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ČR.</a:t>
            </a:r>
          </a:p>
          <a:p>
            <a:pPr algn="l">
              <a:defRPr/>
            </a:pPr>
            <a:endParaRPr lang="sk-SK" altLang="sk-SK" sz="8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l"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3 mesiace ku dňu predloženia </a:t>
            </a:r>
            <a:r>
              <a:rPr lang="sk-SK" altLang="sk-SK" sz="1400" b="1" dirty="0" err="1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376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93" y="15099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161406" y="1725457"/>
            <a:ext cx="712598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sk-SK" altLang="sk-SK" sz="2800" b="1" dirty="0" smtClean="0">
                <a:latin typeface="Century Gothic" panose="020B0502020202020204" pitchFamily="34" charset="0"/>
              </a:rPr>
              <a:t>Výzvy </a:t>
            </a:r>
            <a:r>
              <a:rPr lang="sk-SK" altLang="sk-SK" sz="2800" b="1" dirty="0">
                <a:latin typeface="Century Gothic" panose="020B0502020202020204" pitchFamily="34" charset="0"/>
              </a:rPr>
              <a:t>na predkladanie </a:t>
            </a:r>
            <a:br>
              <a:rPr lang="sk-SK" altLang="sk-SK" sz="2800" b="1" dirty="0">
                <a:latin typeface="Century Gothic" panose="020B0502020202020204" pitchFamily="34" charset="0"/>
              </a:rPr>
            </a:br>
            <a:r>
              <a:rPr lang="sk-SK" altLang="sk-SK" sz="2800" b="1" dirty="0">
                <a:latin typeface="Century Gothic" panose="020B0502020202020204" pitchFamily="34" charset="0"/>
              </a:rPr>
              <a:t>žiadostí o poskytnutie nenávratného finančného príspevku</a:t>
            </a:r>
            <a:br>
              <a:rPr lang="sk-SK" altLang="sk-SK" sz="2800" b="1" dirty="0">
                <a:latin typeface="Century Gothic" panose="020B0502020202020204" pitchFamily="34" charset="0"/>
              </a:rPr>
            </a:br>
            <a:r>
              <a:rPr lang="sk-SK" altLang="sk-SK" sz="2800" b="1" dirty="0" smtClean="0">
                <a:latin typeface="Century Gothic" panose="020B0502020202020204" pitchFamily="34" charset="0"/>
              </a:rPr>
              <a:t>OPVaI-MH/DP/2016/3.1.1-03</a:t>
            </a:r>
          </a:p>
          <a:p>
            <a:pPr algn="ctr">
              <a:spcBef>
                <a:spcPct val="0"/>
              </a:spcBef>
              <a:buNone/>
            </a:pPr>
            <a:r>
              <a:rPr lang="sk-SK" altLang="sk-SK" sz="2800" b="1" dirty="0">
                <a:latin typeface="Century Gothic" panose="020B0502020202020204" pitchFamily="34" charset="0"/>
              </a:rPr>
              <a:t>a OPVaI-MH/DP/2016/3.3.1-04</a:t>
            </a:r>
          </a:p>
          <a:p>
            <a:pPr algn="ctr">
              <a:spcBef>
                <a:spcPct val="0"/>
              </a:spcBef>
              <a:buNone/>
            </a:pPr>
            <a:endParaRPr lang="en-US" altLang="sk-SK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924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340768"/>
            <a:ext cx="822960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 – pre vyhodnotenie prieskumu trhu, 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 – pre ostatné dokumenty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predloženia:     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listinná (originál + kópia) a elektronická kópia cez ITMS2014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oprávnenosti aktivít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projektu;  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, že výdavky projektu sú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kritéria pre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výber  projektov;</a:t>
            </a:r>
          </a:p>
          <a:p>
            <a:pPr marL="285750" indent="-285750" algn="l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Forma </a:t>
            </a:r>
            <a:r>
              <a:rPr 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stanovenia výšky </a:t>
            </a:r>
            <a:r>
              <a:rPr 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výdavkov:</a:t>
            </a:r>
            <a:endParaRPr 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Prieskum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trhu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/ odborný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posudok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Vykonané VO 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Individuálne spôsoby (napr. registračný poplatok na konkrétny veľtrh, výstavu)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800" dirty="0">
              <a:solidFill>
                <a:schemeClr val="tx2"/>
              </a:solidFill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959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38136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AutoNum type="alphaUcPeriod"/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Prieskum trhu</a:t>
            </a:r>
          </a:p>
          <a:p>
            <a:pPr marL="342900" indent="-342900" algn="just">
              <a:buAutoNum type="alphaUcPeriod"/>
              <a:defRPr/>
            </a:pP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 3 platné cenové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ponuky za každý logický celok;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VÝNIMKA - IBA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platná cenová ponuka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 ak logické celky možno preukázateľne získať IBA z 1 zdroja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špecifikácia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predmetu zákazky / Opis predmetu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zákazky;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cenové ponuky;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vyhodnotenie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prieskumu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trhu;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znalecký/ odborný posudok (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pri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VÝNIMKE).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Cenové ponuky/znalecký alebo odborný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posudok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nesmú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byť staršie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ako 3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mesiace ku dňu predloženia ŽoNFP.</a:t>
            </a: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055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73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B. Znalecký / odborný posudok</a:t>
            </a:r>
          </a:p>
          <a:p>
            <a:pPr algn="just">
              <a:defRPr/>
            </a:pP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originálneho produktu,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ktorý je obstarávaný od jediného možného subjektu, ktorý produkt neponúka na trhu.</a:t>
            </a: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znalecký/ odborný posudok,  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čestné vyhlásenie o nemožnosti vykonania prieskumu trhu.</a:t>
            </a: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 alebo odborný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posudok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nesmie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byť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starší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ako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3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ku dňu predloženia ŽoNFP.</a:t>
            </a: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889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C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. Vykonané VO</a:t>
            </a:r>
          </a:p>
          <a:p>
            <a:pPr algn="just">
              <a:defRPr/>
            </a:pP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ýška oprávnených výdavkov stanovená na základe uzavretej zmluvy s úspešným uchádzačom prostredníctvom vykonaného verejného obstarávania;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neakceptované zmluvy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, ktoré boli uzavreté na základe verejného obstarávania preukázateľne začatého pred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18. 04. 2016.</a:t>
            </a:r>
          </a:p>
          <a:p>
            <a:pPr algn="just">
              <a:defRPr/>
            </a:pPr>
            <a:endParaRPr lang="sk-SK" altLang="sk-SK" sz="1400" b="1" dirty="0" smtClean="0">
              <a:solidFill>
                <a:srgbClr val="FF0000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originál alebo úradne osvedčená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kópia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platnej Zmluvy s úspešným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uchádzačom.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0850" lvl="1" indent="-276225" algn="just">
              <a:defRPr/>
            </a:pPr>
            <a:endParaRPr lang="pl-P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356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D. Individuálne spôsoby stanovenia výšky výdavkov v rozpočte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projektu</a:t>
            </a: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 závislosti od charakteru výdavkov je možné zo strany žiadateľa preukázať hospodárnosť výdavkov prostredníctvom individuálnych pomocných nástrojov (napr. v prípade výdavkov, kde cena nie je stanoviteľná na základe súťaže z dôvodu špecifického zamerania predmetu (napr.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registračný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poplatok na konkrétny veľtrh, výstavu,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workshop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Dokumentáciu, na základe ktorej žiadateľ preukazuje stanovenú výšku výdavkov v rozpočte projektu, je žiadateľ povinný predložiť v rámci tejto prílohy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UPOZORNENIE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V prípade kombinácie uvedených spôsobov stanovenia výšky výdavkov (A, B, C, D) je žiadateľ povinný predložiť všetku súvisiacu dokumentáciu.</a:t>
            </a: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1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88975">
              <a:tabLst>
                <a:tab pos="2154238" algn="l"/>
              </a:tabLst>
              <a:defRPr/>
            </a:pPr>
            <a:r>
              <a:rPr lang="sk-SK" altLang="sk-SK" sz="2000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Príloha č.11 </a:t>
            </a:r>
            <a:r>
              <a:rPr lang="sk-SK" altLang="sk-SK" sz="2000" dirty="0" err="1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000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- </a:t>
            </a:r>
            <a:r>
              <a:rPr lang="sk-SK" altLang="sk-SK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Dokument preukazujúci oprávnenosť </a:t>
            </a:r>
            <a:r>
              <a:rPr lang="sk-SK" altLang="sk-SK" sz="2000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z </a:t>
            </a:r>
            <a:r>
              <a:rPr lang="sk-SK" altLang="sk-SK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hľadiska súladu s	požiadavkami v oblasti dopadu plánov a projektov na </a:t>
            </a:r>
            <a:r>
              <a:rPr lang="sk-SK" altLang="sk-SK" sz="2000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územia </a:t>
            </a:r>
            <a:r>
              <a:rPr lang="sk-SK" altLang="sk-SK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sústavy NATURA 2000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38164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okresný úrad v sídle kraja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cez ITMS2014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z hľadiska preukázania súladu s požiadavkami v oblasti dopadu plánov a projektov na územia sústavy NATURA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2000;</a:t>
            </a:r>
          </a:p>
          <a:p>
            <a:pPr marL="285750" indent="-285750" algn="l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6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6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odborné </a:t>
            </a:r>
            <a:r>
              <a:rPr lang="sk-SK" altLang="sk-SK" sz="1600" u="sng" dirty="0">
                <a:solidFill>
                  <a:schemeClr val="tx2"/>
                </a:solidFill>
                <a:latin typeface="Century Gothic" panose="020B0502020202020204" pitchFamily="34" charset="0"/>
              </a:rPr>
              <a:t>stanovisko okresného úradu v sídle kraja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vydané podľa § 28 zákona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543/2002 Z. z. 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ochrane prírody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krajiny (projekt, ktorý zasahuje do územia sústavy NATURA 2000),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pl-PL" altLang="sk-SK" sz="16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Vyjadrenie </a:t>
            </a:r>
            <a:r>
              <a:rPr lang="pl-PL" altLang="sk-SK" sz="1600" u="sng" dirty="0">
                <a:solidFill>
                  <a:schemeClr val="tx2"/>
                </a:solidFill>
                <a:latin typeface="Century Gothic" panose="020B0502020202020204" pitchFamily="34" charset="0"/>
              </a:rPr>
              <a:t>okresného úradu podľa § 9 zákona o ochrane prírody a </a:t>
            </a:r>
            <a:r>
              <a:rPr lang="pl-PL" altLang="sk-SK" sz="16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krajiny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alebo </a:t>
            </a:r>
            <a:r>
              <a:rPr lang="pl-PL" altLang="sk-SK" sz="16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</a:t>
            </a:r>
            <a:r>
              <a:rPr lang="pl-PL" altLang="sk-SK" sz="1600" u="sng" dirty="0">
                <a:solidFill>
                  <a:schemeClr val="tx2"/>
                </a:solidFill>
                <a:latin typeface="Century Gothic" panose="020B0502020202020204" pitchFamily="34" charset="0"/>
              </a:rPr>
              <a:t>Štátnej ochrany prírody </a:t>
            </a:r>
            <a:r>
              <a:rPr lang="pl-PL" altLang="sk-SK" sz="16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SR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(projekt, ktorý nezasahuje do územia sústavy NATURA 2000)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defRPr/>
            </a:pPr>
            <a:endParaRPr lang="sk-SK" altLang="sk-SK" sz="16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Uvedený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nepredkladajú žiadatelia,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ktorí v rámci prílohy č. 15 ŽoNFP predkladajú platné záverečné stanovisko, resp. rozhodnutie zo zisťovacieho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konania.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2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č.12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Podrobný rozpočet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96752"/>
            <a:ext cx="8229600" cy="4301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Vypracúva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žiadateľ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				         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     </a:t>
            </a:r>
          </a:p>
          <a:p>
            <a:pPr algn="just"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Záväzný 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áno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Forma predloženia: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  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cez ITMS2014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 posúdenie splnenia podmienok poskytnutia príspevku: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výdavky projektu sú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kritéria pre výber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Minimálna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a maximálna výška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príspevku.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MS Excel tabuľka s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preddefinovanými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vzorcami, vzorce sú v bunkách podfarbených šedou farbou,  vypĺňajú sa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IBA bunky, ktoré nie sú podfarbené šedou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farbou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74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451616" cy="4392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žiadateľ , doklad vytlačený z webového sídla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www.katasterportal.sk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     príslušný katastrálny úrad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predloženi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cez ITMS2014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žiadateľ má vysporiadané majetkovo-právne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vzťahy a povolenia na realizáciu aktivít projektu;</a:t>
            </a:r>
          </a:p>
          <a:p>
            <a:pPr marL="285750" indent="-285750" algn="l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listu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vlastníctva (postačuje vytlačený výpis z LV z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www.katasterportal.sk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nie starší ako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3 mesiace k predloženiu ŽoNFP;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úhlas podielového/bezpodielového spoluvlastníka/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ov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na užívanie spoločnej veci na podnikateľskú činnosť žiadateľa a všetky úkony súvisiace s realizáciou projektu;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platná nájomná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zmluva, ak žiadateľ nie je vlastníkom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nehnuteľnosti, vrátane výpisu z LV preukazujúce vlastnícke právo prenajímateľa.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č.13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Doklad preukazujúci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vysporiadanie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majetkovo-právnych vzťahov</a:t>
            </a:r>
            <a:endParaRPr lang="en-US" sz="2600" b="1" dirty="0"/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153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č.14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Potvrdenie miestne príslušného inšpektorátu práce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2484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miestne príslušný inšpektorát práce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listinná (originál + kópia) a elektronická kópia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cez ITMS2014+  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neporušenia zákazu nelegálnej práce a nelegálneho zamestnávania za obdobie 5 rokov predchádzajúcich podaniu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ŽoNFP;</a:t>
            </a:r>
          </a:p>
          <a:p>
            <a:pPr marL="285750" indent="-285750" algn="l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schém pomoci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(resp. úradne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osvedčená kópia)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potvrdenia miestne príslušného inšpektorátu práce, že žiadateľ neporušil zákaz nelegálnej práce a nelegálneho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zamestnávania.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UPOZORNENIE: </a:t>
            </a:r>
            <a:endParaRPr lang="sk-SK" altLang="sk-SK" sz="14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Porušenie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nesmelo nastať za obdobie predchádzajúcich piatich rokov ku dňu vydania tohto potvrdenia, pričom uvedený doklad nesmie byť starší ako 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3 mesiace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predloženia </a:t>
            </a:r>
            <a:r>
              <a:rPr lang="sk-SK" altLang="sk-SK" sz="1400" b="1" dirty="0" err="1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pic>
        <p:nvPicPr>
          <p:cNvPr id="14" name="Obrázok 13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84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116632"/>
            <a:ext cx="8004094" cy="1224136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0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č.15 - ŽoNFP Dokumenty preukazujúce oprávnenosť z hľadiska plnenia požiadaviek v oblasti posudzovania vplyvov na ŽP</a:t>
            </a:r>
            <a:endParaRPr lang="en-US" sz="20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96753"/>
            <a:ext cx="83076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          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príslušný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okresný úrad - odbor starostlivosti o ŽP, 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Ministerstvo  životného prostredia SR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	áno – Príloha č. 15 ŽoNFP – nepodlieha posudzovaniu vplyvov  na ŽP,</a:t>
            </a: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                   	nie – ostatné dokumenty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 + kópia) a elektronická kópia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cez ITMS2014+</a:t>
            </a:r>
          </a:p>
          <a:p>
            <a:pPr algn="l" defTabSz="804863">
              <a:tabLst>
                <a:tab pos="2066925" algn="l"/>
              </a:tabLst>
              <a:defRPr/>
            </a:pPr>
            <a:endParaRPr lang="sk-SK" alt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l" defTabSz="804863"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z hľadiska preukázania súladu s požiadavkami v oblasti posudzovania vplyvov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navrhovanej 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činnosti na životné 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prostredie;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.,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originál / úradne osvedčená kópia niektorého dokumentu</a:t>
            </a: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latné záverečné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stanovisko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(nepredkladá sa príloha č. 11),	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rozhodnutie zo zisťovacieho konania,	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rozhodnutie orgánu podľa § 19 ods. 1 zákona o posudzovaní vplyvov,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yjadrenie príslušného orgánu -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Príloha č.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15  ŽoNFP.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42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-276368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044575" y="2222089"/>
            <a:ext cx="71259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sk-SK" altLang="sk-SK" sz="3600" b="1" dirty="0" smtClean="0">
                <a:latin typeface="Century Gothic" panose="020B0502020202020204" pitchFamily="34" charset="0"/>
              </a:rPr>
              <a:t>2. Príprava </a:t>
            </a:r>
            <a:r>
              <a:rPr lang="sk-SK" altLang="sk-SK" sz="3600" b="1" dirty="0">
                <a:latin typeface="Century Gothic" panose="020B0502020202020204" pitchFamily="34" charset="0"/>
              </a:rPr>
              <a:t>žiadosti o </a:t>
            </a:r>
            <a:r>
              <a:rPr lang="sk-SK" altLang="sk-SK" sz="3600" b="1" dirty="0" smtClean="0">
                <a:latin typeface="Century Gothic" panose="020B0502020202020204" pitchFamily="34" charset="0"/>
              </a:rPr>
              <a:t>poskytnutie nenávratného finančného príspevku</a:t>
            </a:r>
            <a:endParaRPr lang="sk-SK" altLang="sk-SK" sz="36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29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l"/>
            <a:r>
              <a:rPr lang="sk-SK" altLang="sk-SK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2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č.16 </a:t>
            </a:r>
            <a:r>
              <a:rPr lang="sk-SK" altLang="sk-SK" sz="2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2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2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Doplňujúce údaje</a:t>
            </a:r>
            <a:endParaRPr lang="sk-SK" sz="24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836713"/>
            <a:ext cx="8363272" cy="4968552"/>
          </a:xfrm>
        </p:spPr>
        <p:txBody>
          <a:bodyPr>
            <a:noAutofit/>
          </a:bodyPr>
          <a:lstStyle/>
          <a:p>
            <a:pPr marL="0" indent="0" algn="just" defTabSz="804863">
              <a:buNone/>
              <a:tabLst>
                <a:tab pos="2066925" algn="l"/>
              </a:tabLst>
              <a:defRPr/>
            </a:pP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Vydáva: 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      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žiadateľ</a:t>
            </a:r>
          </a:p>
          <a:p>
            <a:pPr marL="0" indent="0" algn="just" defTabSz="804863">
              <a:buNone/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áno </a:t>
            </a:r>
          </a:p>
          <a:p>
            <a:pPr marL="0" indent="0" algn="just" defTabSz="804863">
              <a:buNone/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predloženia: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listinná (originál + kópia) a elektronická kópia cez ITMS2014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+,</a:t>
            </a:r>
          </a:p>
          <a:p>
            <a:pPr marL="0" indent="0" algn="just" defTabSz="804863">
              <a:buNone/>
              <a:tabLst>
                <a:tab pos="2066925" algn="l"/>
              </a:tabLst>
              <a:defRPr/>
            </a:pPr>
            <a:endParaRPr lang="sk-SK" altLang="sk-SK" sz="10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0" indent="0" defTabSz="804863">
              <a:buNone/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oprávnenosti aktivít projektu;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Podmienka, že výdavky projektu sú oprávnené;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splnenia kritérii pre výber projektov;</a:t>
            </a:r>
            <a:endParaRPr lang="pl-PL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vyplývajúce zo schém 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Minimálna a maximálna výška príspevku.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  <a:defRPr/>
            </a:pPr>
            <a:endParaRPr lang="sk-SK" altLang="sk-SK" sz="10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0" indent="0" defTabSz="804863">
              <a:buNone/>
              <a:tabLst>
                <a:tab pos="2066925" algn="l"/>
              </a:tabLst>
              <a:defRPr/>
            </a:pP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Žiadateľ </a:t>
            </a:r>
            <a:r>
              <a:rPr lang="sk-SK" altLang="sk-SK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uvedie:</a:t>
            </a:r>
            <a:endParaRPr lang="sk-SK" altLang="sk-SK" sz="14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SK NACE v súlade s podmienkou oprávnenosti aktivít projektu a zdôvodní výber,	</a:t>
            </a: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príslušný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stupeň inovácie, ktorý identifikuje 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zdôvodní,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súpis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pomoci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de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minimis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poskytnutej  žiadateľovi za obdobie 3 fiškálnych rokov,</a:t>
            </a: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všetky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miesta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realizácie,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oblasti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špecializácie v zmysle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RIS3 SK definované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 prílohe č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9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výzvy, ku ktorým existuje priama väzba aktivít projektu (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relevantné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),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popis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produktu/</a:t>
            </a:r>
            <a:r>
              <a:rPr lang="sk-SK" altLang="sk-SK" sz="14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ov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a výrobného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procesu, popis trhu a marketingových aktivít, </a:t>
            </a:r>
          </a:p>
          <a:p>
            <a:pPr algn="just">
              <a:buClr>
                <a:schemeClr val="accent1"/>
              </a:buClr>
              <a:buSzPct val="60000"/>
              <a:tabLst>
                <a:tab pos="1879600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popis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vstupov do finančnej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analýzy.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61" y="5906427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548" y="5986596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986596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067658"/>
            <a:ext cx="1462088" cy="39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8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285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/>
          <p:nvPr/>
        </p:nvSpPr>
        <p:spPr>
          <a:xfrm>
            <a:off x="0" y="0"/>
            <a:ext cx="9144000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1539106" y="1495113"/>
            <a:ext cx="59852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altLang="sk-SK" sz="5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Ďakujem za pozornosť.</a:t>
            </a:r>
            <a:endParaRPr lang="en-US" altLang="sk-SK" sz="5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sk-SK" sz="1400" b="1" dirty="0" smtClean="0">
              <a:latin typeface="Century Gothic" panose="020B0502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854750" y="4108579"/>
            <a:ext cx="42846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Riaditeľ odboru riadenia OP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Ing. Michal Fiala</a:t>
            </a:r>
            <a:endParaRPr lang="sk-SK" altLang="sk-SK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+421 </a:t>
            </a: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2 58248401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rgbClr val="FFFF00"/>
                </a:solidFill>
                <a:latin typeface="Century Gothic" panose="020B0502020202020204" pitchFamily="34" charset="0"/>
              </a:rPr>
              <a:t>opvai@siea.gov.sk</a:t>
            </a:r>
          </a:p>
        </p:txBody>
      </p:sp>
      <p:sp>
        <p:nvSpPr>
          <p:cNvPr id="16" name="BlokTextu 15"/>
          <p:cNvSpPr txBox="1"/>
          <p:nvPr/>
        </p:nvSpPr>
        <p:spPr>
          <a:xfrm>
            <a:off x="5963391" y="3754636"/>
            <a:ext cx="256882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Adresa:</a:t>
            </a: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Slovenská inovačná a energetická agentúra</a:t>
            </a: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Bajkalská 27</a:t>
            </a:r>
            <a:endParaRPr lang="sk-SK" altLang="sk-SK" sz="1600" dirty="0">
              <a:solidFill>
                <a:srgbClr val="FFC000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827 99  Bratislava</a:t>
            </a:r>
            <a:endParaRPr lang="sk-SK" altLang="sk-SK" sz="1600" dirty="0">
              <a:solidFill>
                <a:srgbClr val="FFC000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rgbClr val="FFC000"/>
                </a:solidFill>
                <a:latin typeface="Century Gothic" panose="020B0502020202020204" pitchFamily="34" charset="0"/>
              </a:rPr>
              <a:t>Slovenská republika</a:t>
            </a:r>
          </a:p>
          <a:p>
            <a:endParaRPr lang="sk-SK" sz="1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49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Vypĺňanie  žiadosti o poskytnutie nenávratného finančného príspevku</a:t>
            </a:r>
            <a:endParaRPr lang="en-US" sz="28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916832"/>
            <a:ext cx="8229600" cy="38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šeobecné zásady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Používať vždy aktuálnu dokumentáciu vydanú k dátumu vyhlásenia výzvy.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 je to relevantné, vždy používať formuláre upravené príslušným usmernením k výzve</a:t>
            </a:r>
            <a:r>
              <a:rPr 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zmien v už rozpracovanej ŽoNFP je potrebné dbať na úpravu všetkých súvisiacich údajov v ŽoNFP.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 jeden subjekt vypracúva dokumentáciu ŽoNFP pre viacerých žiadateľov, je potrebné dbať na zmenu identifikačných údajov pri používaní už vyplnených formulárov.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Povinnosť predkladať ŽoNFP vrátane príloh v písomnej forme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(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ks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s 1 ks kópia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 v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ej forme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cez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portál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ITMS2014+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odoslať formulár </a:t>
            </a:r>
            <a:r>
              <a:rPr 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a všetky povinné prílohy.</a:t>
            </a:r>
            <a:endParaRPr lang="pt-BR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20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52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844824"/>
            <a:ext cx="8229600" cy="3897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Identifikácia žiadateľa a partnerov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600" b="1" i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predmetné informácie sú inicializované z časti „Správa vlastného používateľského účtu“.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2 </a:t>
            </a:r>
            <a:r>
              <a:rPr lang="pl-PL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Identifikácia </a:t>
            </a:r>
            <a:r>
              <a:rPr lang="pl-PL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organizačnej zložky zodpovednej </a:t>
            </a:r>
            <a:r>
              <a:rPr lang="pl-PL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 realizáciu projektu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vyplnenie údajov je pre obidve výzvy nerelevantné.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3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Komunikácia vo veci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žiadosti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žiadateľ uvedie jednu osobu, ktorej budú doručované písomnosti a informácie v konaní o </a:t>
            </a:r>
            <a:r>
              <a:rPr 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4  Identifikácia partnera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vyplnenie údajov je pre obidve výzvy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nerelevantné.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/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956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83568" y="1700808"/>
            <a:ext cx="7988374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2"/>
            </a:pPr>
            <a:r>
              <a:rPr 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Údaje o projekte</a:t>
            </a:r>
          </a:p>
          <a:p>
            <a:pPr marL="457200" indent="-457200" algn="just">
              <a:buFont typeface="+mj-lt"/>
              <a:buAutoNum type="alphaUcPeriod" startAt="2"/>
            </a:pPr>
            <a:endParaRPr lang="sk-SK" sz="18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5 </a:t>
            </a:r>
            <a:r>
              <a:rPr lang="sk-SK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projektu </a:t>
            </a:r>
            <a:r>
              <a:rPr 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– údaje do riadkov Oblasť intervencie, Hospodárska činnosť je potrebné vybrať z číselníka a zároveň v súlade s inštrukciou vo formulári </a:t>
            </a:r>
            <a:r>
              <a:rPr lang="sk-SK" sz="15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6 Miesto realizácie projektu 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je nevyhnutné uviesť všetky obce, na území ktorých sa projekt fyzicky realizuje (miesto, kde budú umiestnené a využívané výstupy investičných aktivít projektu.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7 Popis projektu 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nie je potrebné podrobne prepisovať údaje, ktoré sú uvedené v iných častiach ŽoNFP. Je vhodné sa sústrediť na informácie, ktoré sa nenachádzajú v prílohách ŽoNFP v súlade s inštrukciou vo formulári </a:t>
            </a:r>
            <a:r>
              <a:rPr lang="sk-SK" sz="15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algn="just"/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1)Popis východiskovej situácie</a:t>
            </a:r>
          </a:p>
          <a:p>
            <a:pPr algn="just"/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2)Spôsob realizácie aktivít projektu </a:t>
            </a:r>
          </a:p>
          <a:p>
            <a:pPr algn="just"/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3)Situácia po realizácii projektu a udržateľnosť projektu</a:t>
            </a:r>
          </a:p>
          <a:p>
            <a:pPr algn="just"/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4)Administratívna a prevádzková kapacita žiadateľa</a:t>
            </a:r>
          </a:p>
          <a:p>
            <a:pPr algn="just"/>
            <a:endParaRPr lang="sk-SK" sz="15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8 </a:t>
            </a:r>
            <a:r>
              <a:rPr lang="sk-SK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Popis cieľovej </a:t>
            </a:r>
            <a:r>
              <a:rPr lang="sk-SK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skupiny 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vyplnenie údajov je pre 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obidve výzvy nerelevantné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altLang="sk-SK" sz="1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72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0"/>
            <a:ext cx="8229600" cy="4175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83568" y="1484784"/>
            <a:ext cx="8229600" cy="44487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3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Harmonogram </a:t>
            </a: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projektu a merateľné </a:t>
            </a: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ukazovatele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9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Harmonogram realizácie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aktivít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</a:p>
          <a:p>
            <a:pPr marL="355600" algn="just"/>
            <a:r>
              <a:rPr lang="sk-SK" sz="14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Hlavná aktivita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 uvádza sa jedna hlavná aktivita projektu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Začatie a rozvoj  podnikania MSP </a:t>
            </a:r>
            <a:r>
              <a:rPr lang="sk-SK" sz="14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výzvy v rámci  ŠC 3.1.1., resp.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Rozvoj existujúceho MSP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14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výzvy </a:t>
            </a:r>
            <a:r>
              <a:rPr lang="sk-SK" sz="1400" i="1" dirty="0">
                <a:solidFill>
                  <a:schemeClr val="tx2"/>
                </a:solidFill>
                <a:latin typeface="Century Gothic" panose="020B0502020202020204" pitchFamily="34" charset="0"/>
              </a:rPr>
              <a:t>v rámci  </a:t>
            </a:r>
            <a:r>
              <a:rPr lang="sk-SK" sz="14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ŠC 3.3.1.).</a:t>
            </a:r>
            <a:endParaRPr lang="sk-SK" sz="1400" b="1" i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55600" algn="just"/>
            <a:r>
              <a:rPr lang="sk-SK" sz="1400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Typ aktivity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žiadateľ vyberie z číselníka preddefinovaný typ aktivity (v závislosti od výzvy).</a:t>
            </a:r>
            <a:endParaRPr lang="sk-SK" sz="1400" i="1" strike="sngStrike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400" b="1" i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10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Aktivity projektu a očakávané merateľné ukazovatele</a:t>
            </a:r>
          </a:p>
          <a:p>
            <a:pPr lvl="1" algn="just"/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-10.1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Aktivity projektu a očakávané merateľné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ukazovatele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automaticky sa nadefinujú všetky MÚ relevantné k výzve a je potrebné stanoviť nenulovú hodnotu v súlade s inštrukciami uvedenými v Prílohe č. 5 výzvy (ostatné údaje sa vyplnia automaticky z tab. 9).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lvl="1" algn="just"/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-</a:t>
            </a:r>
            <a:r>
              <a:rPr lang="da-D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10.2 </a:t>
            </a:r>
            <a:r>
              <a:rPr lang="da-D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Prehľad merateľných ukazovatelov </a:t>
            </a:r>
            <a:r>
              <a:rPr lang="da-D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vypĺňané automaticky</a:t>
            </a:r>
          </a:p>
          <a:p>
            <a:pPr lvl="1" algn="just"/>
            <a:endParaRPr lang="sk-SK" sz="105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lphaUcPeriod" startAt="4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Rozpočet </a:t>
            </a: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projektu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11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Rozpočet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vypĺňa sa iba časť 11A (automaticky vyplnené podľa údajov zadaných v tab. 9).</a:t>
            </a:r>
            <a:endParaRPr lang="sk-SK" sz="1400" strike="sngStrike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530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83568" y="1556793"/>
            <a:ext cx="8229600" cy="38884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5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Verejné obstarávanie a riziká projektu</a:t>
            </a:r>
            <a:endParaRPr lang="sk-SK" sz="18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12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Verejné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obstarávanie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uvedie sa názov VO, vrátane čísla oznámenia o vyhlásení VO a stručný opis predmetu VO, hodnota, metóda, postup obstarávania, stav VO, začiatok a ukončenie VO, priradenie  aktivity (sekcia Sumár realizovaných a plánovaných VO sa vypĺňa automaticky na základe údajov zadaných k jednotlivým VO).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13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rizík a prostriedky na ich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elimináciu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identifikujú sa hlavné riziká, ktoré by mohli mať vplyv na realizáciu projektu s priradením závažnosti a popisom opatrenia na ich elimináciu. Medzi riziká je povinné zaradiť najrizikovejšie vstupy do finančnej analýzy z pohľadu dosiahnutia požadovaných výsledkov.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lphaUcPeriod" startAt="6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Podmienky </a:t>
            </a: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poskytnutia príspevku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14 </a:t>
            </a: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Zoznam povinných príloh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zoznam obsahuje reálne predkladané prílohy k ŽoNFP, pričom k jednej podmienke môže patriť viacero príloh a naopak.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4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4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15 čestné vyhlásenie žiadateľa </a:t>
            </a:r>
            <a:endParaRPr lang="sk-SK" altLang="sk-SK" sz="14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10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Povinné </a:t>
            </a:r>
            <a:r>
              <a:rPr 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prílohy </a:t>
            </a:r>
            <a:r>
              <a:rPr lang="sk-SK" sz="2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žiadostí </a:t>
            </a:r>
            <a:r>
              <a:rPr 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o poskytnutie nenávratného finančného príspevku</a:t>
            </a:r>
            <a:endParaRPr lang="en-US" sz="28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1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Finančná analýza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2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Doklad preukazujúci právnu subjektivitu žiadateľa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3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Vyhlásenie o veľkosti podniku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4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Potvrdenie miestne príslušného daňového úradu 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5 </a:t>
            </a:r>
            <a:r>
              <a:rPr lang="sk-SK" alt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ŽoNFP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 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Potvrdenie Sociálnej poisťovne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6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 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zdravotných poisťovní</a:t>
            </a: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 7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Účtovná závierka</a:t>
            </a: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8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Potvrdenie o zabezpečení finančných zdrojov      	                        			spolufinancovania projektu</a:t>
            </a: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9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registra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trestov</a:t>
            </a:r>
          </a:p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821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b="1" dirty="0" smtClean="0"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2679</TotalTime>
  <Words>1838</Words>
  <Application>Microsoft Office PowerPoint</Application>
  <PresentationFormat>Prezentácia na obrazovke (4:3)</PresentationFormat>
  <Paragraphs>367</Paragraphs>
  <Slides>31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31</vt:i4>
      </vt:variant>
    </vt:vector>
  </HeadingPairs>
  <TitlesOfParts>
    <vt:vector size="32" baseType="lpstr">
      <vt:lpstr>Motív Office</vt:lpstr>
      <vt:lpstr>Prezentácia programu PowerPoint</vt:lpstr>
      <vt:lpstr>Prezentácia programu PowerPoint</vt:lpstr>
      <vt:lpstr>Prezentácia programu PowerPoint</vt:lpstr>
      <vt:lpstr>Vypĺňanie 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Povinné prílohy žiadostí o poskytnutie nenávratného finančného príspevku</vt:lpstr>
      <vt:lpstr>Povinné prílohy žiadostí o poskytnutie nenávratného finančného príspevku</vt:lpstr>
      <vt:lpstr>Príloha č.1 ŽoNFP - Finančná analýza</vt:lpstr>
      <vt:lpstr>Príloha č. 2 ŽoNFP - Doklad preukazujúci právnu subjektivitu žiadateľa</vt:lpstr>
      <vt:lpstr>Príloha č. 3 ŽoNFP - Vyhlásenie o veľkosti podniku</vt:lpstr>
      <vt:lpstr>Príloha č. 4 ŽoNFP - Potvrdenie miestne príslušného daňového úradu</vt:lpstr>
      <vt:lpstr>Príloha č. 5 ŽoNFP - Potvrdenie Sociálnej poisťovne</vt:lpstr>
      <vt:lpstr>Príloha č. 6 ŽoNFP - Potvrdenie zdravotných poisťovní</vt:lpstr>
      <vt:lpstr>Príloha č. 7 ŽoNFP - Účtovná závierka</vt:lpstr>
      <vt:lpstr>Príloha č. 8 ŽoNFP - Potvrdenie o zabezpečení finančných zdrojov spolufinancovania projektu</vt:lpstr>
      <vt:lpstr>Príloha č. 9 ŽoNFP - Výpis z registra trestov</vt:lpstr>
      <vt:lpstr>Príloha č.10 ŽoNFP - Dokumentácia k oprávneným výdavkom</vt:lpstr>
      <vt:lpstr>Príloha č.10 ŽoNFP - Dokumentácia k oprávneným výdavkom</vt:lpstr>
      <vt:lpstr>Príloha č.10 ŽoNFP - Dokumentácia k oprávneným výdavkom</vt:lpstr>
      <vt:lpstr>Príloha č.10 ŽoNFP - Dokumentácia k oprávneným výdavkom</vt:lpstr>
      <vt:lpstr>Príloha č.10 ŽoNFP - Dokumentácia k oprávneným výdavkom</vt:lpstr>
      <vt:lpstr>Príloha č.11 ŽoNFP- Dokument preukazujúci oprávnenosť  z hľadiska súladu s požiadavkami v oblasti dopadu plánov a projektov na územia sústavy NATURA 2000</vt:lpstr>
      <vt:lpstr>Príloha č.12 ŽoNFP - Podrobný rozpočet projektu</vt:lpstr>
      <vt:lpstr>Príloha č.13 ŽoNFP - Doklad preukazujúci vysporiadanie majetkovo-právnych vzťahov</vt:lpstr>
      <vt:lpstr>Príloha č.14 ŽoNFP - Potvrdenie miestne príslušného inšpektorátu práce</vt:lpstr>
      <vt:lpstr>Príloha č.15 - ŽoNFP Dokumenty preukazujúce oprávnenosť z hľadiska plnenia požiadaviek v oblasti posudzovania vplyvov na ŽP</vt:lpstr>
      <vt:lpstr>Príloha č.16 ŽoNFP – Doplňujúce údaje</vt:lpstr>
      <vt:lpstr>Prezentácia programu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Milosovic Rastislav-1</dc:creator>
  <cp:lastModifiedBy>Hronec Ondrej</cp:lastModifiedBy>
  <cp:revision>269</cp:revision>
  <dcterms:created xsi:type="dcterms:W3CDTF">2016-08-05T11:05:43Z</dcterms:created>
  <dcterms:modified xsi:type="dcterms:W3CDTF">2016-12-09T14:59:08Z</dcterms:modified>
</cp:coreProperties>
</file>