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7"/>
  </p:notesMasterIdLst>
  <p:sldIdLst>
    <p:sldId id="256" r:id="rId2"/>
    <p:sldId id="272" r:id="rId3"/>
    <p:sldId id="273" r:id="rId4"/>
    <p:sldId id="258" r:id="rId5"/>
    <p:sldId id="259" r:id="rId6"/>
    <p:sldId id="264" r:id="rId7"/>
    <p:sldId id="263" r:id="rId8"/>
    <p:sldId id="265" r:id="rId9"/>
    <p:sldId id="266" r:id="rId10"/>
    <p:sldId id="261" r:id="rId11"/>
    <p:sldId id="267" r:id="rId12"/>
    <p:sldId id="270" r:id="rId13"/>
    <p:sldId id="268" r:id="rId14"/>
    <p:sldId id="271" r:id="rId15"/>
    <p:sldId id="274" r:id="rId16"/>
  </p:sldIdLst>
  <p:sldSz cx="9144000" cy="6858000" type="screen4x3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19F35"/>
    <a:srgbClr val="9DBF52"/>
    <a:srgbClr val="007A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redný štýl 2 - zvýrazneni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1263" autoAdjust="0"/>
    <p:restoredTop sz="94660"/>
  </p:normalViewPr>
  <p:slideViewPr>
    <p:cSldViewPr snapToGrid="0" snapToObjects="1">
      <p:cViewPr varScale="1">
        <p:scale>
          <a:sx n="110" d="100"/>
          <a:sy n="110" d="100"/>
        </p:scale>
        <p:origin x="-1650" y="-90"/>
      </p:cViewPr>
      <p:guideLst>
        <p:guide orient="horz" pos="2160"/>
        <p:guide pos="2880"/>
      </p:guideLst>
    </p:cSldViewPr>
  </p:slideViewPr>
  <p:notesTextViewPr>
    <p:cViewPr>
      <p:scale>
        <a:sx n="125" d="100"/>
        <a:sy n="125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505473F-3BC6-4C7D-8434-27E90B2F0DAF}" type="doc">
      <dgm:prSet loTypeId="urn:microsoft.com/office/officeart/2005/8/layout/hProcess11" loCatId="process" qsTypeId="urn:microsoft.com/office/officeart/2005/8/quickstyle/3d6" qsCatId="3D" csTypeId="urn:microsoft.com/office/officeart/2005/8/colors/accent1_2" csCatId="accent1" phldr="1"/>
      <dgm:spPr>
        <a:scene3d>
          <a:camera prst="perspectiveRelaxedModerately" zoom="92000">
            <a:rot lat="21594000" lon="0" rev="0"/>
          </a:camera>
          <a:lightRig rig="balanced" dir="t">
            <a:rot lat="0" lon="0" rev="12700000"/>
          </a:lightRig>
        </a:scene3d>
      </dgm:spPr>
      <dgm:t>
        <a:bodyPr/>
        <a:lstStyle/>
        <a:p>
          <a:endParaRPr lang="sk-SK"/>
        </a:p>
      </dgm:t>
    </dgm:pt>
    <dgm:pt modelId="{E9E2B56A-C762-4288-94DD-C40C53B37FAE}">
      <dgm:prSet phldrT="[Text]" custT="1"/>
      <dgm:spPr/>
      <dgm:t>
        <a:bodyPr/>
        <a:lstStyle/>
        <a:p>
          <a:r>
            <a:rPr lang="sk-SK" sz="1500" i="0" dirty="0" smtClean="0">
              <a:latin typeface="Century Gothic" panose="020B0502020202020204" pitchFamily="34" charset="0"/>
            </a:rPr>
            <a:t>Začatie VO</a:t>
          </a:r>
        </a:p>
        <a:p>
          <a:endParaRPr lang="sk-SK" sz="1500" i="0" dirty="0" smtClean="0">
            <a:latin typeface="Century Gothic" panose="020B0502020202020204" pitchFamily="34" charset="0"/>
          </a:endParaRPr>
        </a:p>
      </dgm:t>
    </dgm:pt>
    <dgm:pt modelId="{65FF7641-4812-43B0-B58D-75F7E57188FF}" type="parTrans" cxnId="{12E0127C-97C6-4249-ADA0-2183D83F73DA}">
      <dgm:prSet/>
      <dgm:spPr/>
      <dgm:t>
        <a:bodyPr/>
        <a:lstStyle/>
        <a:p>
          <a:endParaRPr lang="sk-SK"/>
        </a:p>
      </dgm:t>
    </dgm:pt>
    <dgm:pt modelId="{B696BEDD-1B67-4638-82BE-5A16A06B830F}" type="sibTrans" cxnId="{12E0127C-97C6-4249-ADA0-2183D83F73DA}">
      <dgm:prSet/>
      <dgm:spPr/>
      <dgm:t>
        <a:bodyPr/>
        <a:lstStyle/>
        <a:p>
          <a:endParaRPr lang="sk-SK"/>
        </a:p>
      </dgm:t>
    </dgm:pt>
    <dgm:pt modelId="{56B05BC0-A330-44EB-B889-8D873BEFC052}">
      <dgm:prSet phldrT="[Text]" custT="1"/>
      <dgm:spPr>
        <a:ln>
          <a:solidFill>
            <a:schemeClr val="accent1">
              <a:lumMod val="75000"/>
            </a:schemeClr>
          </a:solidFill>
        </a:ln>
      </dgm:spPr>
      <dgm:t>
        <a:bodyPr/>
        <a:lstStyle/>
        <a:p>
          <a:r>
            <a:rPr lang="sk-SK" sz="1500" dirty="0" smtClean="0">
              <a:latin typeface="Century Gothic" panose="020B0502020202020204" pitchFamily="34" charset="0"/>
            </a:rPr>
            <a:t>Predloženie ŽoNFP na SO - schvaľovací proces</a:t>
          </a:r>
          <a:endParaRPr lang="sk-SK" sz="1500" dirty="0">
            <a:latin typeface="Century Gothic" panose="020B0502020202020204" pitchFamily="34" charset="0"/>
          </a:endParaRPr>
        </a:p>
      </dgm:t>
    </dgm:pt>
    <dgm:pt modelId="{CF769F0D-5FE3-4915-9971-95EEAF2292D0}" type="parTrans" cxnId="{71A48101-6C9E-4E6C-86C6-6D6794070334}">
      <dgm:prSet/>
      <dgm:spPr/>
      <dgm:t>
        <a:bodyPr/>
        <a:lstStyle/>
        <a:p>
          <a:endParaRPr lang="sk-SK"/>
        </a:p>
      </dgm:t>
    </dgm:pt>
    <dgm:pt modelId="{3B588D0F-2BA6-4180-8024-9E7BB5FBB307}" type="sibTrans" cxnId="{71A48101-6C9E-4E6C-86C6-6D6794070334}">
      <dgm:prSet/>
      <dgm:spPr/>
      <dgm:t>
        <a:bodyPr/>
        <a:lstStyle/>
        <a:p>
          <a:endParaRPr lang="sk-SK"/>
        </a:p>
      </dgm:t>
    </dgm:pt>
    <dgm:pt modelId="{4BE90E13-7D47-46E8-BED2-4BCD321EC09B}">
      <dgm:prSet phldrT="[Text]" custT="1"/>
      <dgm:spPr/>
      <dgm:t>
        <a:bodyPr/>
        <a:lstStyle/>
        <a:p>
          <a:r>
            <a:rPr lang="sk-SK" sz="1500" dirty="0" smtClean="0">
              <a:latin typeface="Century Gothic" panose="020B0502020202020204" pitchFamily="34" charset="0"/>
            </a:rPr>
            <a:t>Zmluva o poskytnutí NFP</a:t>
          </a:r>
        </a:p>
        <a:p>
          <a:endParaRPr lang="sk-SK" sz="1500" dirty="0">
            <a:latin typeface="Century Gothic" panose="020B0502020202020204" pitchFamily="34" charset="0"/>
          </a:endParaRPr>
        </a:p>
      </dgm:t>
    </dgm:pt>
    <dgm:pt modelId="{DB3A20FD-0FE2-43EE-A496-B2992F5A6137}" type="parTrans" cxnId="{A4165ED2-0CD2-4FCC-AA1E-9195D14CD7AA}">
      <dgm:prSet/>
      <dgm:spPr/>
      <dgm:t>
        <a:bodyPr/>
        <a:lstStyle/>
        <a:p>
          <a:endParaRPr lang="sk-SK"/>
        </a:p>
      </dgm:t>
    </dgm:pt>
    <dgm:pt modelId="{14227E21-5B90-4694-AA18-E168E71305D8}" type="sibTrans" cxnId="{A4165ED2-0CD2-4FCC-AA1E-9195D14CD7AA}">
      <dgm:prSet/>
      <dgm:spPr/>
      <dgm:t>
        <a:bodyPr/>
        <a:lstStyle/>
        <a:p>
          <a:endParaRPr lang="sk-SK"/>
        </a:p>
      </dgm:t>
    </dgm:pt>
    <dgm:pt modelId="{43F82DB8-B343-4BAB-807F-47C0529ED343}" type="pres">
      <dgm:prSet presAssocID="{E505473F-3BC6-4C7D-8434-27E90B2F0DAF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sk-SK"/>
        </a:p>
      </dgm:t>
    </dgm:pt>
    <dgm:pt modelId="{66F7A860-AED3-4F9E-8AC9-93B4065CB838}" type="pres">
      <dgm:prSet presAssocID="{E505473F-3BC6-4C7D-8434-27E90B2F0DAF}" presName="arrow" presStyleLbl="bgShp" presStyleIdx="0" presStyleCnt="1" custLinFactNeighborY="-4897"/>
      <dgm:spPr/>
      <dgm:t>
        <a:bodyPr/>
        <a:lstStyle/>
        <a:p>
          <a:endParaRPr lang="sk-SK"/>
        </a:p>
      </dgm:t>
    </dgm:pt>
    <dgm:pt modelId="{E7B10AB1-1E97-4B38-8326-406D163BD651}" type="pres">
      <dgm:prSet presAssocID="{E505473F-3BC6-4C7D-8434-27E90B2F0DAF}" presName="points" presStyleCnt="0"/>
      <dgm:spPr/>
      <dgm:t>
        <a:bodyPr/>
        <a:lstStyle/>
        <a:p>
          <a:endParaRPr lang="sk-SK"/>
        </a:p>
      </dgm:t>
    </dgm:pt>
    <dgm:pt modelId="{680AA9F7-A1FB-43A2-8EB4-39A739C38E28}" type="pres">
      <dgm:prSet presAssocID="{E9E2B56A-C762-4288-94DD-C40C53B37FAE}" presName="compositeA" presStyleCnt="0"/>
      <dgm:spPr/>
      <dgm:t>
        <a:bodyPr/>
        <a:lstStyle/>
        <a:p>
          <a:endParaRPr lang="sk-SK"/>
        </a:p>
      </dgm:t>
    </dgm:pt>
    <dgm:pt modelId="{90164FDF-C2FB-4588-83B0-58230E5A0F33}" type="pres">
      <dgm:prSet presAssocID="{E9E2B56A-C762-4288-94DD-C40C53B37FAE}" presName="textA" presStyleLbl="revTx" presStyleIdx="0" presStyleCnt="3" custScaleY="64493" custLinFactNeighborX="-30" custLinFactNeighborY="28979">
        <dgm:presLayoutVars>
          <dgm:bulletEnabled val="1"/>
        </dgm:presLayoutVars>
      </dgm:prSet>
      <dgm:spPr/>
      <dgm:t>
        <a:bodyPr/>
        <a:lstStyle/>
        <a:p>
          <a:endParaRPr lang="sk-SK"/>
        </a:p>
      </dgm:t>
    </dgm:pt>
    <dgm:pt modelId="{3E796C55-CD03-4871-8F8D-4B2D739A4595}" type="pres">
      <dgm:prSet presAssocID="{E9E2B56A-C762-4288-94DD-C40C53B37FAE}" presName="circleA" presStyleLbl="node1" presStyleIdx="0" presStyleCnt="3" custLinFactNeighborX="10574" custLinFactNeighborY="14633"/>
      <dgm:spPr/>
      <dgm:t>
        <a:bodyPr/>
        <a:lstStyle/>
        <a:p>
          <a:endParaRPr lang="sk-SK"/>
        </a:p>
      </dgm:t>
    </dgm:pt>
    <dgm:pt modelId="{B955FEEE-3BEC-4EE9-8AFF-AB23778884AF}" type="pres">
      <dgm:prSet presAssocID="{E9E2B56A-C762-4288-94DD-C40C53B37FAE}" presName="spaceA" presStyleCnt="0"/>
      <dgm:spPr/>
      <dgm:t>
        <a:bodyPr/>
        <a:lstStyle/>
        <a:p>
          <a:endParaRPr lang="sk-SK"/>
        </a:p>
      </dgm:t>
    </dgm:pt>
    <dgm:pt modelId="{A93C1C3B-417C-49FA-9201-93A0868E8647}" type="pres">
      <dgm:prSet presAssocID="{B696BEDD-1B67-4638-82BE-5A16A06B830F}" presName="space" presStyleCnt="0"/>
      <dgm:spPr/>
      <dgm:t>
        <a:bodyPr/>
        <a:lstStyle/>
        <a:p>
          <a:endParaRPr lang="sk-SK"/>
        </a:p>
      </dgm:t>
    </dgm:pt>
    <dgm:pt modelId="{DAE5D335-839A-4D23-A67F-E7986AE5C2B2}" type="pres">
      <dgm:prSet presAssocID="{56B05BC0-A330-44EB-B889-8D873BEFC052}" presName="compositeB" presStyleCnt="0"/>
      <dgm:spPr/>
      <dgm:t>
        <a:bodyPr/>
        <a:lstStyle/>
        <a:p>
          <a:endParaRPr lang="sk-SK"/>
        </a:p>
      </dgm:t>
    </dgm:pt>
    <dgm:pt modelId="{3B2A6E8D-C4F5-4082-96EE-2EB06647A2D0}" type="pres">
      <dgm:prSet presAssocID="{56B05BC0-A330-44EB-B889-8D873BEFC052}" presName="textB" presStyleLbl="revTx" presStyleIdx="1" presStyleCnt="3" custScaleX="174270" custScaleY="65006" custLinFactNeighborX="1218" custLinFactNeighborY="-29097">
        <dgm:presLayoutVars>
          <dgm:bulletEnabled val="1"/>
        </dgm:presLayoutVars>
      </dgm:prSet>
      <dgm:spPr/>
      <dgm:t>
        <a:bodyPr/>
        <a:lstStyle/>
        <a:p>
          <a:endParaRPr lang="sk-SK"/>
        </a:p>
      </dgm:t>
    </dgm:pt>
    <dgm:pt modelId="{A9DAAE8A-3825-4BF2-AA1A-276FC92CC4D4}" type="pres">
      <dgm:prSet presAssocID="{56B05BC0-A330-44EB-B889-8D873BEFC052}" presName="circleB" presStyleLbl="node1" presStyleIdx="1" presStyleCnt="3" custLinFactNeighborX="30776" custLinFactNeighborY="-55868"/>
      <dgm:spPr/>
      <dgm:t>
        <a:bodyPr/>
        <a:lstStyle/>
        <a:p>
          <a:endParaRPr lang="sk-SK"/>
        </a:p>
      </dgm:t>
    </dgm:pt>
    <dgm:pt modelId="{FDD3B694-1963-4285-B982-724AA08D29C9}" type="pres">
      <dgm:prSet presAssocID="{56B05BC0-A330-44EB-B889-8D873BEFC052}" presName="spaceB" presStyleCnt="0"/>
      <dgm:spPr/>
      <dgm:t>
        <a:bodyPr/>
        <a:lstStyle/>
        <a:p>
          <a:endParaRPr lang="sk-SK"/>
        </a:p>
      </dgm:t>
    </dgm:pt>
    <dgm:pt modelId="{AA789BA3-B3F7-4A2E-B06E-5D3037FE7B7F}" type="pres">
      <dgm:prSet presAssocID="{3B588D0F-2BA6-4180-8024-9E7BB5FBB307}" presName="space" presStyleCnt="0"/>
      <dgm:spPr/>
      <dgm:t>
        <a:bodyPr/>
        <a:lstStyle/>
        <a:p>
          <a:endParaRPr lang="sk-SK"/>
        </a:p>
      </dgm:t>
    </dgm:pt>
    <dgm:pt modelId="{93580073-90A5-4267-8A0F-BA2E935813BD}" type="pres">
      <dgm:prSet presAssocID="{4BE90E13-7D47-46E8-BED2-4BCD321EC09B}" presName="compositeA" presStyleCnt="0"/>
      <dgm:spPr/>
      <dgm:t>
        <a:bodyPr/>
        <a:lstStyle/>
        <a:p>
          <a:endParaRPr lang="sk-SK"/>
        </a:p>
      </dgm:t>
    </dgm:pt>
    <dgm:pt modelId="{23A362F0-840A-4FE6-9C30-C95F24345A09}" type="pres">
      <dgm:prSet presAssocID="{4BE90E13-7D47-46E8-BED2-4BCD321EC09B}" presName="textA" presStyleLbl="revTx" presStyleIdx="2" presStyleCnt="3" custScaleX="118671">
        <dgm:presLayoutVars>
          <dgm:bulletEnabled val="1"/>
        </dgm:presLayoutVars>
      </dgm:prSet>
      <dgm:spPr/>
      <dgm:t>
        <a:bodyPr/>
        <a:lstStyle/>
        <a:p>
          <a:endParaRPr lang="sk-SK"/>
        </a:p>
      </dgm:t>
    </dgm:pt>
    <dgm:pt modelId="{3473F71A-4120-4B65-A722-9351402F840D}" type="pres">
      <dgm:prSet presAssocID="{4BE90E13-7D47-46E8-BED2-4BCD321EC09B}" presName="circleA" presStyleLbl="node1" presStyleIdx="2" presStyleCnt="3" custLinFactNeighborX="13390" custLinFactNeighborY="-20874"/>
      <dgm:spPr/>
      <dgm:t>
        <a:bodyPr/>
        <a:lstStyle/>
        <a:p>
          <a:endParaRPr lang="sk-SK"/>
        </a:p>
      </dgm:t>
    </dgm:pt>
    <dgm:pt modelId="{EF69C365-AFCA-4D80-A9A9-9AD35C90CC4B}" type="pres">
      <dgm:prSet presAssocID="{4BE90E13-7D47-46E8-BED2-4BCD321EC09B}" presName="spaceA" presStyleCnt="0"/>
      <dgm:spPr/>
      <dgm:t>
        <a:bodyPr/>
        <a:lstStyle/>
        <a:p>
          <a:endParaRPr lang="sk-SK"/>
        </a:p>
      </dgm:t>
    </dgm:pt>
  </dgm:ptLst>
  <dgm:cxnLst>
    <dgm:cxn modelId="{A4165ED2-0CD2-4FCC-AA1E-9195D14CD7AA}" srcId="{E505473F-3BC6-4C7D-8434-27E90B2F0DAF}" destId="{4BE90E13-7D47-46E8-BED2-4BCD321EC09B}" srcOrd="2" destOrd="0" parTransId="{DB3A20FD-0FE2-43EE-A496-B2992F5A6137}" sibTransId="{14227E21-5B90-4694-AA18-E168E71305D8}"/>
    <dgm:cxn modelId="{382C3074-FF03-4897-A0F5-F462959BF070}" type="presOf" srcId="{56B05BC0-A330-44EB-B889-8D873BEFC052}" destId="{3B2A6E8D-C4F5-4082-96EE-2EB06647A2D0}" srcOrd="0" destOrd="0" presId="urn:microsoft.com/office/officeart/2005/8/layout/hProcess11"/>
    <dgm:cxn modelId="{71A48101-6C9E-4E6C-86C6-6D6794070334}" srcId="{E505473F-3BC6-4C7D-8434-27E90B2F0DAF}" destId="{56B05BC0-A330-44EB-B889-8D873BEFC052}" srcOrd="1" destOrd="0" parTransId="{CF769F0D-5FE3-4915-9971-95EEAF2292D0}" sibTransId="{3B588D0F-2BA6-4180-8024-9E7BB5FBB307}"/>
    <dgm:cxn modelId="{91098FE3-4992-4E22-A2AB-9060EAF1DCE9}" type="presOf" srcId="{E9E2B56A-C762-4288-94DD-C40C53B37FAE}" destId="{90164FDF-C2FB-4588-83B0-58230E5A0F33}" srcOrd="0" destOrd="0" presId="urn:microsoft.com/office/officeart/2005/8/layout/hProcess11"/>
    <dgm:cxn modelId="{12E0127C-97C6-4249-ADA0-2183D83F73DA}" srcId="{E505473F-3BC6-4C7D-8434-27E90B2F0DAF}" destId="{E9E2B56A-C762-4288-94DD-C40C53B37FAE}" srcOrd="0" destOrd="0" parTransId="{65FF7641-4812-43B0-B58D-75F7E57188FF}" sibTransId="{B696BEDD-1B67-4638-82BE-5A16A06B830F}"/>
    <dgm:cxn modelId="{6AA1FA57-2747-4AFD-8B11-072390F6A98E}" type="presOf" srcId="{4BE90E13-7D47-46E8-BED2-4BCD321EC09B}" destId="{23A362F0-840A-4FE6-9C30-C95F24345A09}" srcOrd="0" destOrd="0" presId="urn:microsoft.com/office/officeart/2005/8/layout/hProcess11"/>
    <dgm:cxn modelId="{8162D598-41C1-404D-BFFC-FA73751E2909}" type="presOf" srcId="{E505473F-3BC6-4C7D-8434-27E90B2F0DAF}" destId="{43F82DB8-B343-4BAB-807F-47C0529ED343}" srcOrd="0" destOrd="0" presId="urn:microsoft.com/office/officeart/2005/8/layout/hProcess11"/>
    <dgm:cxn modelId="{CEF3947C-669B-4463-A7B3-37CDFBB40406}" type="presParOf" srcId="{43F82DB8-B343-4BAB-807F-47C0529ED343}" destId="{66F7A860-AED3-4F9E-8AC9-93B4065CB838}" srcOrd="0" destOrd="0" presId="urn:microsoft.com/office/officeart/2005/8/layout/hProcess11"/>
    <dgm:cxn modelId="{CC5E4776-5883-46A8-8FD1-0EDB7E9F7D99}" type="presParOf" srcId="{43F82DB8-B343-4BAB-807F-47C0529ED343}" destId="{E7B10AB1-1E97-4B38-8326-406D163BD651}" srcOrd="1" destOrd="0" presId="urn:microsoft.com/office/officeart/2005/8/layout/hProcess11"/>
    <dgm:cxn modelId="{ED207FDD-A12A-40F1-B256-B14B133E71D5}" type="presParOf" srcId="{E7B10AB1-1E97-4B38-8326-406D163BD651}" destId="{680AA9F7-A1FB-43A2-8EB4-39A739C38E28}" srcOrd="0" destOrd="0" presId="urn:microsoft.com/office/officeart/2005/8/layout/hProcess11"/>
    <dgm:cxn modelId="{BE10469B-9E62-4ED6-9942-044663976D9A}" type="presParOf" srcId="{680AA9F7-A1FB-43A2-8EB4-39A739C38E28}" destId="{90164FDF-C2FB-4588-83B0-58230E5A0F33}" srcOrd="0" destOrd="0" presId="urn:microsoft.com/office/officeart/2005/8/layout/hProcess11"/>
    <dgm:cxn modelId="{B4BEDE36-6139-4670-93B8-964F83867827}" type="presParOf" srcId="{680AA9F7-A1FB-43A2-8EB4-39A739C38E28}" destId="{3E796C55-CD03-4871-8F8D-4B2D739A4595}" srcOrd="1" destOrd="0" presId="urn:microsoft.com/office/officeart/2005/8/layout/hProcess11"/>
    <dgm:cxn modelId="{B7F0A4B9-3D41-4D1F-A79B-8E3CDCD04049}" type="presParOf" srcId="{680AA9F7-A1FB-43A2-8EB4-39A739C38E28}" destId="{B955FEEE-3BEC-4EE9-8AFF-AB23778884AF}" srcOrd="2" destOrd="0" presId="urn:microsoft.com/office/officeart/2005/8/layout/hProcess11"/>
    <dgm:cxn modelId="{4056D7BC-3098-41DC-B07C-1A8E972D46E0}" type="presParOf" srcId="{E7B10AB1-1E97-4B38-8326-406D163BD651}" destId="{A93C1C3B-417C-49FA-9201-93A0868E8647}" srcOrd="1" destOrd="0" presId="urn:microsoft.com/office/officeart/2005/8/layout/hProcess11"/>
    <dgm:cxn modelId="{F5EE0EC1-50A1-40DE-AFF7-E697F8A1E792}" type="presParOf" srcId="{E7B10AB1-1E97-4B38-8326-406D163BD651}" destId="{DAE5D335-839A-4D23-A67F-E7986AE5C2B2}" srcOrd="2" destOrd="0" presId="urn:microsoft.com/office/officeart/2005/8/layout/hProcess11"/>
    <dgm:cxn modelId="{05E230EA-AD59-46A8-ABC2-80F19D431E37}" type="presParOf" srcId="{DAE5D335-839A-4D23-A67F-E7986AE5C2B2}" destId="{3B2A6E8D-C4F5-4082-96EE-2EB06647A2D0}" srcOrd="0" destOrd="0" presId="urn:microsoft.com/office/officeart/2005/8/layout/hProcess11"/>
    <dgm:cxn modelId="{11C63A48-A58A-485E-BABE-AE677D2810C1}" type="presParOf" srcId="{DAE5D335-839A-4D23-A67F-E7986AE5C2B2}" destId="{A9DAAE8A-3825-4BF2-AA1A-276FC92CC4D4}" srcOrd="1" destOrd="0" presId="urn:microsoft.com/office/officeart/2005/8/layout/hProcess11"/>
    <dgm:cxn modelId="{6A802F07-F307-4869-BC51-552A5BCC3BD2}" type="presParOf" srcId="{DAE5D335-839A-4D23-A67F-E7986AE5C2B2}" destId="{FDD3B694-1963-4285-B982-724AA08D29C9}" srcOrd="2" destOrd="0" presId="urn:microsoft.com/office/officeart/2005/8/layout/hProcess11"/>
    <dgm:cxn modelId="{061D15DB-912F-406F-853E-27A89FF70010}" type="presParOf" srcId="{E7B10AB1-1E97-4B38-8326-406D163BD651}" destId="{AA789BA3-B3F7-4A2E-B06E-5D3037FE7B7F}" srcOrd="3" destOrd="0" presId="urn:microsoft.com/office/officeart/2005/8/layout/hProcess11"/>
    <dgm:cxn modelId="{A90B515B-072F-4223-A727-CA424920B894}" type="presParOf" srcId="{E7B10AB1-1E97-4B38-8326-406D163BD651}" destId="{93580073-90A5-4267-8A0F-BA2E935813BD}" srcOrd="4" destOrd="0" presId="urn:microsoft.com/office/officeart/2005/8/layout/hProcess11"/>
    <dgm:cxn modelId="{1D27B984-0A0C-421E-AE27-A1BC3C540EAF}" type="presParOf" srcId="{93580073-90A5-4267-8A0F-BA2E935813BD}" destId="{23A362F0-840A-4FE6-9C30-C95F24345A09}" srcOrd="0" destOrd="0" presId="urn:microsoft.com/office/officeart/2005/8/layout/hProcess11"/>
    <dgm:cxn modelId="{40E57902-F69E-4B78-8258-DDC4E966E325}" type="presParOf" srcId="{93580073-90A5-4267-8A0F-BA2E935813BD}" destId="{3473F71A-4120-4B65-A722-9351402F840D}" srcOrd="1" destOrd="0" presId="urn:microsoft.com/office/officeart/2005/8/layout/hProcess11"/>
    <dgm:cxn modelId="{F1CB73B2-8259-46F3-A697-56098B6446E3}" type="presParOf" srcId="{93580073-90A5-4267-8A0F-BA2E935813BD}" destId="{EF69C365-AFCA-4D80-A9A9-9AD35C90CC4B}" srcOrd="2" destOrd="0" presId="urn:microsoft.com/office/officeart/2005/8/layout/hProcess11"/>
  </dgm:cxnLst>
  <dgm:bg/>
  <dgm:whole>
    <a:ln>
      <a:noFill/>
    </a:ln>
  </dgm:whole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6F7A860-AED3-4F9E-8AC9-93B4065CB838}">
      <dsp:nvSpPr>
        <dsp:cNvPr id="0" name=""/>
        <dsp:cNvSpPr/>
      </dsp:nvSpPr>
      <dsp:spPr>
        <a:xfrm>
          <a:off x="0" y="1139594"/>
          <a:ext cx="5976664" cy="1625600"/>
        </a:xfrm>
        <a:prstGeom prst="notchedRightArrow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  <a:sp3d z="-152400" prstMaterial="plastic">
          <a:bevelT w="25400" h="25400"/>
          <a:bevelB w="25400" h="25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0164FDF-C2FB-4588-83B0-58230E5A0F33}">
      <dsp:nvSpPr>
        <dsp:cNvPr id="0" name=""/>
        <dsp:cNvSpPr/>
      </dsp:nvSpPr>
      <dsp:spPr>
        <a:xfrm>
          <a:off x="991" y="615383"/>
          <a:ext cx="1334243" cy="1048398"/>
        </a:xfrm>
        <a:prstGeom prst="rect">
          <a:avLst/>
        </a:prstGeom>
        <a:solidFill>
          <a:schemeClr val="lt1">
            <a:alpha val="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perspectiveRelaxedModerately" zoom="92000">
            <a:rot lat="21594000" lon="0" rev="0"/>
          </a:camera>
          <a:lightRig rig="balanced" dir="t">
            <a:rot lat="0" lon="0" rev="12700000"/>
          </a:lightRig>
        </a:scene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b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k-SK" sz="1500" i="0" kern="1200" dirty="0" smtClean="0">
              <a:latin typeface="Century Gothic" panose="020B0502020202020204" pitchFamily="34" charset="0"/>
            </a:rPr>
            <a:t>Začatie VO</a:t>
          </a:r>
        </a:p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sk-SK" sz="1500" i="0" kern="1200" dirty="0" smtClean="0">
            <a:latin typeface="Century Gothic" panose="020B0502020202020204" pitchFamily="34" charset="0"/>
          </a:endParaRPr>
        </a:p>
      </dsp:txBody>
      <dsp:txXfrm>
        <a:off x="991" y="615383"/>
        <a:ext cx="1334243" cy="1048398"/>
      </dsp:txXfrm>
    </dsp:sp>
    <dsp:sp modelId="{3E796C55-CD03-4871-8F8D-4B2D739A4595}">
      <dsp:nvSpPr>
        <dsp:cNvPr id="0" name=""/>
        <dsp:cNvSpPr/>
      </dsp:nvSpPr>
      <dsp:spPr>
        <a:xfrm>
          <a:off x="508286" y="1743968"/>
          <a:ext cx="406400" cy="406400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prstMaterial="plastic">
          <a:bevelT w="50800" h="50800"/>
          <a:bevelB w="50800" h="508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3B2A6E8D-C4F5-4082-96EE-2EB06647A2D0}">
      <dsp:nvSpPr>
        <dsp:cNvPr id="0" name=""/>
        <dsp:cNvSpPr/>
      </dsp:nvSpPr>
      <dsp:spPr>
        <a:xfrm>
          <a:off x="1418598" y="2392046"/>
          <a:ext cx="2325186" cy="1056737"/>
        </a:xfrm>
        <a:prstGeom prst="rect">
          <a:avLst/>
        </a:prstGeom>
        <a:solidFill>
          <a:schemeClr val="lt1">
            <a:alpha val="0"/>
            <a:hueOff val="0"/>
            <a:satOff val="0"/>
            <a:lumOff val="0"/>
            <a:alphaOff val="0"/>
          </a:schemeClr>
        </a:solidFill>
        <a:ln>
          <a:solidFill>
            <a:schemeClr val="accent1">
              <a:lumMod val="75000"/>
            </a:schemeClr>
          </a:solidFill>
        </a:ln>
        <a:effectLst/>
        <a:scene3d>
          <a:camera prst="perspectiveRelaxedModerately" zoom="92000">
            <a:rot lat="21594000" lon="0" rev="0"/>
          </a:camera>
          <a:lightRig rig="balanced" dir="t">
            <a:rot lat="0" lon="0" rev="12700000"/>
          </a:lightRig>
        </a:scene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t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k-SK" sz="1500" kern="1200" dirty="0" smtClean="0">
              <a:latin typeface="Century Gothic" panose="020B0502020202020204" pitchFamily="34" charset="0"/>
            </a:rPr>
            <a:t>Predloženie ŽoNFP na SO - schvaľovací proces</a:t>
          </a:r>
          <a:endParaRPr lang="sk-SK" sz="1500" kern="1200" dirty="0">
            <a:latin typeface="Century Gothic" panose="020B0502020202020204" pitchFamily="34" charset="0"/>
          </a:endParaRPr>
        </a:p>
      </dsp:txBody>
      <dsp:txXfrm>
        <a:off x="1418598" y="2392046"/>
        <a:ext cx="2325186" cy="1056737"/>
      </dsp:txXfrm>
    </dsp:sp>
    <dsp:sp modelId="{A9DAAE8A-3825-4BF2-AA1A-276FC92CC4D4}">
      <dsp:nvSpPr>
        <dsp:cNvPr id="0" name=""/>
        <dsp:cNvSpPr/>
      </dsp:nvSpPr>
      <dsp:spPr>
        <a:xfrm>
          <a:off x="2486814" y="1743968"/>
          <a:ext cx="406400" cy="406400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prstMaterial="plastic">
          <a:bevelT w="50800" h="50800"/>
          <a:bevelB w="50800" h="508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23A362F0-840A-4FE6-9C30-C95F24345A09}">
      <dsp:nvSpPr>
        <dsp:cNvPr id="0" name=""/>
        <dsp:cNvSpPr/>
      </dsp:nvSpPr>
      <dsp:spPr>
        <a:xfrm>
          <a:off x="3794245" y="0"/>
          <a:ext cx="1583360" cy="1625600"/>
        </a:xfrm>
        <a:prstGeom prst="rect">
          <a:avLst/>
        </a:prstGeom>
        <a:solidFill>
          <a:schemeClr val="lt1">
            <a:alpha val="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perspectiveRelaxedModerately" zoom="92000">
            <a:rot lat="21594000" lon="0" rev="0"/>
          </a:camera>
          <a:lightRig rig="balanced" dir="t">
            <a:rot lat="0" lon="0" rev="12700000"/>
          </a:lightRig>
        </a:scene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b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k-SK" sz="1500" kern="1200" dirty="0" smtClean="0">
              <a:latin typeface="Century Gothic" panose="020B0502020202020204" pitchFamily="34" charset="0"/>
            </a:rPr>
            <a:t>Zmluva o poskytnutí NFP</a:t>
          </a:r>
        </a:p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sk-SK" sz="1500" kern="1200" dirty="0">
            <a:latin typeface="Century Gothic" panose="020B0502020202020204" pitchFamily="34" charset="0"/>
          </a:endParaRPr>
        </a:p>
      </dsp:txBody>
      <dsp:txXfrm>
        <a:off x="3794245" y="0"/>
        <a:ext cx="1583360" cy="1625600"/>
      </dsp:txXfrm>
    </dsp:sp>
    <dsp:sp modelId="{3473F71A-4120-4B65-A722-9351402F840D}">
      <dsp:nvSpPr>
        <dsp:cNvPr id="0" name=""/>
        <dsp:cNvSpPr/>
      </dsp:nvSpPr>
      <dsp:spPr>
        <a:xfrm>
          <a:off x="4437142" y="1743968"/>
          <a:ext cx="406400" cy="406400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prstMaterial="plastic">
          <a:bevelT w="50800" h="50800"/>
          <a:bevelB w="50800" h="508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Process11">
  <dgm:title val=""/>
  <dgm:desc val=""/>
  <dgm:catLst>
    <dgm:cat type="process" pri="8000"/>
    <dgm:cat type="convert" pri="1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onstrLst>
          <dgm:constr type="w" for="ch" forName="arrow" refType="w"/>
          <dgm:constr type="h" for="ch" forName="arrow" refType="h" fact="0.4"/>
          <dgm:constr type="ctrY" for="ch" forName="arrow" refType="h" fact="0.5"/>
          <dgm:constr type="l" for="ch" forName="arrow"/>
          <dgm:constr type="w" for="ch" forName="points" refType="w" fact="0.9"/>
          <dgm:constr type="h" for="ch" forName="points" refType="h"/>
          <dgm:constr type="t" for="ch" forName="points"/>
          <dgm:constr type="l" for="ch" forName="points"/>
        </dgm:constrLst>
      </dgm:if>
      <dgm:else name="Name3">
        <dgm:constrLst>
          <dgm:constr type="w" for="ch" forName="arrow" refType="w"/>
          <dgm:constr type="h" for="ch" forName="arrow" refType="h" fact="0.4"/>
          <dgm:constr type="ctrY" for="ch" forName="arrow" refType="h" fact="0.5"/>
          <dgm:constr type="r" for="ch" forName="arrow" refType="w"/>
          <dgm:constr type="w" for="ch" forName="points" refType="w" fact="0.9"/>
          <dgm:constr type="h" for="ch" forName="points" refType="h"/>
          <dgm:constr type="t" for="ch" forName="points"/>
          <dgm:constr type="r" for="ch" forName="points" refType="w"/>
        </dgm:constrLst>
      </dgm:else>
    </dgm:choose>
    <dgm:ruleLst/>
    <dgm:layoutNode name="arrow" styleLbl="bgShp">
      <dgm:alg type="sp"/>
      <dgm:choose name="Name4">
        <dgm:if name="Name5" func="var" arg="dir" op="equ" val="norm">
          <dgm:shape xmlns:r="http://schemas.openxmlformats.org/officeDocument/2006/relationships" type="notchedRightArrow" r:blip="">
            <dgm:adjLst/>
          </dgm:shape>
        </dgm:if>
        <dgm:else name="Name6">
          <dgm:shape xmlns:r="http://schemas.openxmlformats.org/officeDocument/2006/relationships" rot="180" type="notchedRightArrow" r:blip="">
            <dgm:adjLst/>
          </dgm:shape>
        </dgm:else>
      </dgm:choose>
      <dgm:presOf/>
      <dgm:constrLst/>
      <dgm:ruleLst/>
    </dgm:layoutNode>
    <dgm:layoutNode name="points">
      <dgm:choose name="Name7">
        <dgm:if name="Name8" func="var" arg="dir" op="equ" val="norm">
          <dgm:alg type="lin">
            <dgm:param type="linDir" val="fromL"/>
          </dgm:alg>
        </dgm:if>
        <dgm:else name="Name9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ositeA" refType="w"/>
        <dgm:constr type="h" for="ch" forName="compositeA" refType="h"/>
        <dgm:constr type="w" for="ch" forName="compositeB" refType="w" refFor="ch" refForName="compositeA" op="equ"/>
        <dgm:constr type="h" for="ch" forName="compositeB" refType="h" refFor="ch" refForName="compositeA" op="equ"/>
        <dgm:constr type="primFontSz" for="des" ptType="node" op="equ" val="65"/>
        <dgm:constr type="w" for="ch" forName="space" refType="w" refFor="ch" refForName="compositeA" op="equ" fact="0.05"/>
      </dgm:constrLst>
      <dgm:ruleLst/>
      <dgm:forEach name="Name10" axis="ch" ptType="node">
        <dgm:choose name="Name11">
          <dgm:if name="Name12" axis="self" ptType="node" func="posOdd" op="equ" val="1">
            <dgm:layoutNode name="compositeA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extA" refType="w"/>
                <dgm:constr type="h" for="ch" forName="textA" refType="h" fact="0.4"/>
                <dgm:constr type="t" for="ch" forName="textA"/>
                <dgm:constr type="l" for="ch" forName="textA"/>
                <dgm:constr type="h" for="ch" forName="circleA" refType="h" fact="0.1"/>
                <dgm:constr type="h" for="ch" forName="circleA" refType="w" op="lte"/>
                <dgm:constr type="w" for="ch" forName="circleA" refType="h" refFor="ch" refForName="circleA" op="equ"/>
                <dgm:constr type="ctrY" for="ch" forName="circleA" refType="h" fact="0.5"/>
                <dgm:constr type="ctrX" for="ch" forName="circleA" refType="w" refFor="ch" refForName="textA" fact="0.5"/>
                <dgm:constr type="w" for="ch" forName="spaceA" refType="w"/>
                <dgm:constr type="h" for="ch" forName="spaceA" refType="h" fact="0.4"/>
                <dgm:constr type="b" for="ch" forName="spaceA" refType="h"/>
                <dgm:constr type="l" for="ch" forName="spaceA"/>
              </dgm:constrLst>
              <dgm:ruleLst/>
              <dgm:layoutNode name="textA" styleLbl="revTx">
                <dgm:varLst>
                  <dgm:bulletEnabled val="1"/>
                </dgm:varLst>
                <dgm:alg type="tx">
                  <dgm:param type="txAnchorVert" val="b"/>
                  <dgm:param type="txAnchorVertCh" val="b"/>
                  <dgm:param type="txAnchorHorzCh" val="ctr"/>
                </dgm:alg>
                <dgm:shape xmlns:r="http://schemas.openxmlformats.org/officeDocument/2006/relationships" type="rect" r:blip="">
                  <dgm:adjLst/>
                </dgm:shape>
                <dgm:presOf axis="desOrSelf" ptType="node"/>
                <dgm:constrLst/>
                <dgm:ruleLst>
                  <dgm:rule type="primFontSz" val="5" fact="NaN" max="NaN"/>
                </dgm:ruleLst>
              </dgm:layoutNode>
              <dgm:layoutNode name="circleA">
                <dgm:alg type="sp"/>
                <dgm:shape xmlns:r="http://schemas.openxmlformats.org/officeDocument/2006/relationships" type="ellipse" r:blip="">
                  <dgm:adjLst/>
                </dgm:shape>
                <dgm:presOf/>
                <dgm:constrLst/>
                <dgm:ruleLst/>
              </dgm:layoutNode>
              <dgm:layoutNode name="spaceA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13">
            <dgm:layoutNode name="compositeB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extB" refType="w"/>
                <dgm:constr type="h" for="ch" forName="textB" refType="h" fact="0.4"/>
                <dgm:constr type="b" for="ch" forName="textB" refType="h"/>
                <dgm:constr type="l" for="ch" forName="textB"/>
                <dgm:constr type="h" for="ch" forName="circleB" refType="h" fact="0.1"/>
                <dgm:constr type="w" for="ch" forName="circleB" refType="h" refFor="ch" refForName="circleB" op="equ"/>
                <dgm:constr type="h" for="ch" forName="circleB" refType="w" op="lte"/>
                <dgm:constr type="ctrY" for="ch" forName="circleB" refType="h" fact="0.5"/>
                <dgm:constr type="ctrX" for="ch" forName="circleB" refType="w" refFor="ch" refForName="textB" fact="0.5"/>
                <dgm:constr type="w" for="ch" forName="spaceB" refType="w"/>
                <dgm:constr type="h" for="ch" forName="spaceB" refType="h" fact="0.4"/>
                <dgm:constr type="t" for="ch" forName="spaceB"/>
                <dgm:constr type="l" for="ch" forName="spaceB"/>
              </dgm:constrLst>
              <dgm:ruleLst/>
              <dgm:layoutNode name="textB" styleLbl="revTx">
                <dgm:varLst>
                  <dgm:bulletEnabled val="1"/>
                </dgm:varLst>
                <dgm:alg type="tx">
                  <dgm:param type="txAnchorVert" val="t"/>
                  <dgm:param type="txAnchorVertCh" val="t"/>
                  <dgm:param type="txAnchorHorzCh" val="ctr"/>
                </dgm:alg>
                <dgm:shape xmlns:r="http://schemas.openxmlformats.org/officeDocument/2006/relationships" type="rect" r:blip="">
                  <dgm:adjLst/>
                </dgm:shape>
                <dgm:presOf axis="desOrSelf" ptType="node"/>
                <dgm:constrLst/>
                <dgm:ruleLst>
                  <dgm:rule type="primFontSz" val="5" fact="NaN" max="NaN"/>
                </dgm:ruleLst>
              </dgm:layoutNode>
              <dgm:layoutNode name="circleB">
                <dgm:alg type="sp"/>
                <dgm:shape xmlns:r="http://schemas.openxmlformats.org/officeDocument/2006/relationships" type="ellipse" r:blip="">
                  <dgm:adjLst/>
                </dgm:shape>
                <dgm:presOf/>
                <dgm:constrLst/>
                <dgm:ruleLst/>
              </dgm:layoutNode>
              <dgm:layoutNode name="spaceB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else>
        </dgm:choose>
        <dgm:forEach name="Name14" axis="followSib" ptType="sibTrans" cnt="1">
          <dgm:layoutNode name="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6">
  <dgm:title val=""/>
  <dgm:desc val=""/>
  <dgm:catLst>
    <dgm:cat type="3D" pri="11600"/>
  </dgm:catLst>
  <dgm:scene3d>
    <a:camera prst="perspectiveRelaxedModerately" zoom="92000"/>
    <a:lightRig rig="balanced" dir="t">
      <a:rot lat="0" lon="0" rev="12700000"/>
    </a:lightRig>
  </dgm:scene3d>
  <dgm:styleLbl name="node0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50080"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54000"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54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25400" prstMaterial="plastic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75000" prstMaterial="plastic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parChTrans1D2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parChTrans1D3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parChTrans1D4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fgAcc1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 z="-10400" extrusionH="12700" prstMaterial="plastic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0080"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sk-SK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78C11B6F-DE21-43C5-9983-0F8332486E8D}" type="datetimeFigureOut">
              <a:rPr lang="sk-SK"/>
              <a:pPr>
                <a:defRPr/>
              </a:pPr>
              <a:t>9. 12. 2016</a:t>
            </a:fld>
            <a:endParaRPr lang="sk-SK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sk-SK" noProof="0" smtClean="0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cs-CZ" noProof="0" smtClean="0"/>
              <a:t>Kliknutím lze upravit styly předlohy textu.</a:t>
            </a:r>
          </a:p>
          <a:p>
            <a:pPr lvl="1"/>
            <a:r>
              <a:rPr lang="cs-CZ" noProof="0" smtClean="0"/>
              <a:t>Druhá úroveň</a:t>
            </a:r>
          </a:p>
          <a:p>
            <a:pPr lvl="2"/>
            <a:r>
              <a:rPr lang="cs-CZ" noProof="0" smtClean="0"/>
              <a:t>Třetí úroveň</a:t>
            </a:r>
          </a:p>
          <a:p>
            <a:pPr lvl="3"/>
            <a:r>
              <a:rPr lang="cs-CZ" noProof="0" smtClean="0"/>
              <a:t>Čtvrtá úroveň</a:t>
            </a:r>
          </a:p>
          <a:p>
            <a:pPr lvl="4"/>
            <a:r>
              <a:rPr lang="cs-CZ" noProof="0" smtClean="0"/>
              <a:t>Pátá úroveň</a:t>
            </a:r>
            <a:endParaRPr lang="sk-SK" noProof="0" smtClean="0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sk-SK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17291C43-2FBA-4512-91B4-30BCBC17639D}" type="slidenum">
              <a:rPr lang="sk-SK" altLang="sk-SK"/>
              <a:pPr>
                <a:defRPr/>
              </a:pPr>
              <a:t>‹#›</a:t>
            </a:fld>
            <a:endParaRPr lang="sk-SK" altLang="sk-SK"/>
          </a:p>
        </p:txBody>
      </p:sp>
    </p:spTree>
    <p:extLst>
      <p:ext uri="{BB962C8B-B14F-4D97-AF65-F5344CB8AC3E}">
        <p14:creationId xmlns:p14="http://schemas.microsoft.com/office/powerpoint/2010/main" val="181009746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Zástupný symbol pro obrázek snímku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435" name="Zástupný symbol pro poznámky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sk-SK" altLang="sk-SK" smtClean="0"/>
          </a:p>
        </p:txBody>
      </p:sp>
      <p:sp>
        <p:nvSpPr>
          <p:cNvPr id="18436" name="Zástupný symbol pro číslo snímku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fld id="{7676ADAE-3230-44BE-9601-43570F11063E}" type="slidenum">
              <a:rPr lang="sk-SK" altLang="sk-SK" smtClean="0"/>
              <a:pPr/>
              <a:t>5</a:t>
            </a:fld>
            <a:endParaRPr lang="sk-SK" altLang="sk-SK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Zástupný symbol pro obrázek snímku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459" name="Zástupný symbol pro poznámky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sk-SK" altLang="sk-SK" smtClean="0"/>
          </a:p>
        </p:txBody>
      </p:sp>
      <p:sp>
        <p:nvSpPr>
          <p:cNvPr id="19460" name="Zástupný symbol pro číslo snímku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fld id="{0A0CBAC8-238D-48D8-9C1C-862F1959311B}" type="slidenum">
              <a:rPr lang="sk-SK" altLang="sk-SK" smtClean="0"/>
              <a:pPr/>
              <a:t>6</a:t>
            </a:fld>
            <a:endParaRPr lang="sk-SK" altLang="sk-SK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Zástupný symbol pro obrázek snímku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483" name="Zástupný symbol pro poznámky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sk-SK" altLang="sk-SK" smtClean="0"/>
          </a:p>
        </p:txBody>
      </p:sp>
      <p:sp>
        <p:nvSpPr>
          <p:cNvPr id="20484" name="Zástupný symbol pro číslo snímku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fld id="{D09E306F-03C6-4778-B01E-AAF4854AB361}" type="slidenum">
              <a:rPr lang="sk-SK" altLang="sk-SK" smtClean="0"/>
              <a:pPr/>
              <a:t>7</a:t>
            </a:fld>
            <a:endParaRPr lang="sk-SK" altLang="sk-SK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Zástupný symbol pro obrázek snímku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1507" name="Zástupný symbol pro poznámky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sk-SK" altLang="sk-SK" smtClean="0"/>
          </a:p>
        </p:txBody>
      </p:sp>
      <p:sp>
        <p:nvSpPr>
          <p:cNvPr id="21508" name="Zástupný symbol pro číslo snímku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fld id="{641D97A1-9F6C-4CE5-AC5E-B068477C5576}" type="slidenum">
              <a:rPr lang="sk-SK" altLang="sk-SK" smtClean="0"/>
              <a:pPr/>
              <a:t>8</a:t>
            </a:fld>
            <a:endParaRPr lang="sk-SK" altLang="sk-SK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Zástupný symbol pro obrázek snímku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2531" name="Zástupný symbol pro poznámky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sk-SK" altLang="sk-SK" smtClean="0"/>
          </a:p>
        </p:txBody>
      </p:sp>
      <p:sp>
        <p:nvSpPr>
          <p:cNvPr id="22532" name="Zástupný symbol pro číslo snímku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fld id="{5C364FA9-98D1-4DF8-948D-5FB3CFB98929}" type="slidenum">
              <a:rPr lang="sk-SK" altLang="sk-SK" smtClean="0"/>
              <a:pPr/>
              <a:t>9</a:t>
            </a:fld>
            <a:endParaRPr lang="sk-SK" altLang="sk-SK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Zástupný symbol pro obrázek snímku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3555" name="Zástupný symbol pro poznámky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sk-SK" altLang="sk-SK" smtClean="0"/>
          </a:p>
        </p:txBody>
      </p:sp>
      <p:sp>
        <p:nvSpPr>
          <p:cNvPr id="23556" name="Zástupný symbol pro číslo snímku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fld id="{0DE2221F-271D-4EA1-8206-63CF22A826C4}" type="slidenum">
              <a:rPr lang="sk-SK" altLang="sk-SK" smtClean="0"/>
              <a:pPr/>
              <a:t>11</a:t>
            </a:fld>
            <a:endParaRPr lang="sk-SK" altLang="sk-SK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Zástupný symbol pro obrázek snímku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4579" name="Zástupný symbol pro poznámky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sk-SK" altLang="sk-SK" smtClean="0"/>
          </a:p>
        </p:txBody>
      </p:sp>
      <p:sp>
        <p:nvSpPr>
          <p:cNvPr id="24580" name="Zástupný symbol pro číslo snímku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fld id="{5F40D008-29B5-4965-A010-B132A032FE6F}" type="slidenum">
              <a:rPr lang="sk-SK" altLang="sk-SK" smtClean="0"/>
              <a:pPr/>
              <a:t>12</a:t>
            </a:fld>
            <a:endParaRPr lang="sk-SK" altLang="sk-SK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Zástupný symbol pro obrázek snímku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5603" name="Zástupný symbol pro poznámky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sk-SK" altLang="sk-SK" smtClean="0"/>
          </a:p>
        </p:txBody>
      </p:sp>
      <p:sp>
        <p:nvSpPr>
          <p:cNvPr id="25604" name="Zástupný symbol pro číslo snímku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fld id="{DF0B5DC5-6C99-49CD-A531-69E81842C42F}" type="slidenum">
              <a:rPr lang="sk-SK" altLang="sk-SK" smtClean="0"/>
              <a:pPr/>
              <a:t>13</a:t>
            </a:fld>
            <a:endParaRPr lang="sk-SK" altLang="sk-SK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Zástupný symbol pro obrázek snímku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6627" name="Zástupný symbol pro poznámky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sk-SK" altLang="sk-SK" smtClean="0"/>
          </a:p>
        </p:txBody>
      </p:sp>
      <p:sp>
        <p:nvSpPr>
          <p:cNvPr id="26628" name="Zástupný symbol pro číslo snímku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fld id="{B4D2AF06-F841-418A-BC49-506B3B8EDB8D}" type="slidenum">
              <a:rPr lang="sk-SK" altLang="sk-SK" smtClean="0"/>
              <a:pPr/>
              <a:t>14</a:t>
            </a:fld>
            <a:endParaRPr lang="sk-SK" altLang="sk-SK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sk-SK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sk-SK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48EE97-7C4C-427B-AC5F-308D3B1663B3}" type="datetimeFigureOut">
              <a:rPr lang="en-US"/>
              <a:pPr>
                <a:defRPr/>
              </a:pPr>
              <a:t>12/9/2016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7B5020-3715-4E78-97F2-245E92D2140C}" type="slidenum">
              <a:rPr lang="en-US" altLang="sk-SK"/>
              <a:pPr>
                <a:defRPr/>
              </a:pPr>
              <a:t>‹#›</a:t>
            </a:fld>
            <a:endParaRPr lang="en-US" altLang="sk-SK"/>
          </a:p>
        </p:txBody>
      </p:sp>
    </p:spTree>
    <p:extLst>
      <p:ext uri="{BB962C8B-B14F-4D97-AF65-F5344CB8AC3E}">
        <p14:creationId xmlns:p14="http://schemas.microsoft.com/office/powerpoint/2010/main" val="388025300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sk-SK" smtClean="0"/>
              <a:t>Click to edit Master text styles</a:t>
            </a:r>
          </a:p>
          <a:p>
            <a:pPr lvl="1"/>
            <a:r>
              <a:rPr lang="sk-SK" smtClean="0"/>
              <a:t>Second level</a:t>
            </a:r>
          </a:p>
          <a:p>
            <a:pPr lvl="2"/>
            <a:r>
              <a:rPr lang="sk-SK" smtClean="0"/>
              <a:t>Third level</a:t>
            </a:r>
          </a:p>
          <a:p>
            <a:pPr lvl="3"/>
            <a:r>
              <a:rPr lang="sk-SK" smtClean="0"/>
              <a:t>Fourth level</a:t>
            </a:r>
          </a:p>
          <a:p>
            <a:pPr lvl="4"/>
            <a:r>
              <a:rPr lang="sk-SK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9CCE88-AAFD-4522-9809-26E5978959C3}" type="datetimeFigureOut">
              <a:rPr lang="en-US"/>
              <a:pPr>
                <a:defRPr/>
              </a:pPr>
              <a:t>12/9/2016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F4A9A2-B80C-4092-85E4-33EE2B098176}" type="slidenum">
              <a:rPr lang="en-US" altLang="sk-SK"/>
              <a:pPr>
                <a:defRPr/>
              </a:pPr>
              <a:t>‹#›</a:t>
            </a:fld>
            <a:endParaRPr lang="en-US" altLang="sk-SK"/>
          </a:p>
        </p:txBody>
      </p:sp>
    </p:spTree>
    <p:extLst>
      <p:ext uri="{BB962C8B-B14F-4D97-AF65-F5344CB8AC3E}">
        <p14:creationId xmlns:p14="http://schemas.microsoft.com/office/powerpoint/2010/main" val="2231020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sk-SK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sk-SK" smtClean="0"/>
              <a:t>Click to edit Master text styles</a:t>
            </a:r>
          </a:p>
          <a:p>
            <a:pPr lvl="1"/>
            <a:r>
              <a:rPr lang="sk-SK" smtClean="0"/>
              <a:t>Second level</a:t>
            </a:r>
          </a:p>
          <a:p>
            <a:pPr lvl="2"/>
            <a:r>
              <a:rPr lang="sk-SK" smtClean="0"/>
              <a:t>Third level</a:t>
            </a:r>
          </a:p>
          <a:p>
            <a:pPr lvl="3"/>
            <a:r>
              <a:rPr lang="sk-SK" smtClean="0"/>
              <a:t>Fourth level</a:t>
            </a:r>
          </a:p>
          <a:p>
            <a:pPr lvl="4"/>
            <a:r>
              <a:rPr lang="sk-SK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995B2C-1359-4515-BEE6-9FA39AB56A6D}" type="datetimeFigureOut">
              <a:rPr lang="en-US"/>
              <a:pPr>
                <a:defRPr/>
              </a:pPr>
              <a:t>12/9/2016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7361F4-DD32-44F3-B598-23ABC2D7DF3A}" type="slidenum">
              <a:rPr lang="en-US" altLang="sk-SK"/>
              <a:pPr>
                <a:defRPr/>
              </a:pPr>
              <a:t>‹#›</a:t>
            </a:fld>
            <a:endParaRPr lang="en-US" altLang="sk-SK"/>
          </a:p>
        </p:txBody>
      </p:sp>
    </p:spTree>
    <p:extLst>
      <p:ext uri="{BB962C8B-B14F-4D97-AF65-F5344CB8AC3E}">
        <p14:creationId xmlns:p14="http://schemas.microsoft.com/office/powerpoint/2010/main" val="21403744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k-SK" smtClean="0"/>
              <a:t>Click to edit Master text styles</a:t>
            </a:r>
          </a:p>
          <a:p>
            <a:pPr lvl="1"/>
            <a:r>
              <a:rPr lang="sk-SK" smtClean="0"/>
              <a:t>Second level</a:t>
            </a:r>
          </a:p>
          <a:p>
            <a:pPr lvl="2"/>
            <a:r>
              <a:rPr lang="sk-SK" smtClean="0"/>
              <a:t>Third level</a:t>
            </a:r>
          </a:p>
          <a:p>
            <a:pPr lvl="3"/>
            <a:r>
              <a:rPr lang="sk-SK" smtClean="0"/>
              <a:t>Fourth level</a:t>
            </a:r>
          </a:p>
          <a:p>
            <a:pPr lvl="4"/>
            <a:r>
              <a:rPr lang="sk-SK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AAEC9B-CFBC-4881-939F-16372649538A}" type="datetimeFigureOut">
              <a:rPr lang="en-US"/>
              <a:pPr>
                <a:defRPr/>
              </a:pPr>
              <a:t>12/9/2016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1E1A97-FF8C-4E59-94B0-EAB0019AC965}" type="slidenum">
              <a:rPr lang="en-US" altLang="sk-SK"/>
              <a:pPr>
                <a:defRPr/>
              </a:pPr>
              <a:t>‹#›</a:t>
            </a:fld>
            <a:endParaRPr lang="en-US" altLang="sk-SK"/>
          </a:p>
        </p:txBody>
      </p:sp>
    </p:spTree>
    <p:extLst>
      <p:ext uri="{BB962C8B-B14F-4D97-AF65-F5344CB8AC3E}">
        <p14:creationId xmlns:p14="http://schemas.microsoft.com/office/powerpoint/2010/main" val="32640984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sk-SK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k-SK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20D1D2-F9A9-4482-B712-2A6B3ACDE995}" type="datetimeFigureOut">
              <a:rPr lang="en-US"/>
              <a:pPr>
                <a:defRPr/>
              </a:pPr>
              <a:t>12/9/2016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2D2DB4-D25F-4FBD-9FB6-04D9D9BEC268}" type="slidenum">
              <a:rPr lang="en-US" altLang="sk-SK"/>
              <a:pPr>
                <a:defRPr/>
              </a:pPr>
              <a:t>‹#›</a:t>
            </a:fld>
            <a:endParaRPr lang="en-US" altLang="sk-SK"/>
          </a:p>
        </p:txBody>
      </p:sp>
    </p:spTree>
    <p:extLst>
      <p:ext uri="{BB962C8B-B14F-4D97-AF65-F5344CB8AC3E}">
        <p14:creationId xmlns:p14="http://schemas.microsoft.com/office/powerpoint/2010/main" val="36374563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k-SK" smtClean="0"/>
              <a:t>Click to edit Master text styles</a:t>
            </a:r>
          </a:p>
          <a:p>
            <a:pPr lvl="1"/>
            <a:r>
              <a:rPr lang="sk-SK" smtClean="0"/>
              <a:t>Second level</a:t>
            </a:r>
          </a:p>
          <a:p>
            <a:pPr lvl="2"/>
            <a:r>
              <a:rPr lang="sk-SK" smtClean="0"/>
              <a:t>Third level</a:t>
            </a:r>
          </a:p>
          <a:p>
            <a:pPr lvl="3"/>
            <a:r>
              <a:rPr lang="sk-SK" smtClean="0"/>
              <a:t>Fourth level</a:t>
            </a:r>
          </a:p>
          <a:p>
            <a:pPr lvl="4"/>
            <a:r>
              <a:rPr lang="sk-SK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k-SK" smtClean="0"/>
              <a:t>Click to edit Master text styles</a:t>
            </a:r>
          </a:p>
          <a:p>
            <a:pPr lvl="1"/>
            <a:r>
              <a:rPr lang="sk-SK" smtClean="0"/>
              <a:t>Second level</a:t>
            </a:r>
          </a:p>
          <a:p>
            <a:pPr lvl="2"/>
            <a:r>
              <a:rPr lang="sk-SK" smtClean="0"/>
              <a:t>Third level</a:t>
            </a:r>
          </a:p>
          <a:p>
            <a:pPr lvl="3"/>
            <a:r>
              <a:rPr lang="sk-SK" smtClean="0"/>
              <a:t>Fourth level</a:t>
            </a:r>
          </a:p>
          <a:p>
            <a:pPr lvl="4"/>
            <a:r>
              <a:rPr lang="sk-SK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DCC87C-1F58-47F1-AD30-30309A121D11}" type="datetimeFigureOut">
              <a:rPr lang="en-US"/>
              <a:pPr>
                <a:defRPr/>
              </a:pPr>
              <a:t>12/9/2016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1D453B-0579-4AB3-B908-D3EE6643F0E5}" type="slidenum">
              <a:rPr lang="en-US" altLang="sk-SK"/>
              <a:pPr>
                <a:defRPr/>
              </a:pPr>
              <a:t>‹#›</a:t>
            </a:fld>
            <a:endParaRPr lang="en-US" altLang="sk-SK"/>
          </a:p>
        </p:txBody>
      </p:sp>
    </p:spTree>
    <p:extLst>
      <p:ext uri="{BB962C8B-B14F-4D97-AF65-F5344CB8AC3E}">
        <p14:creationId xmlns:p14="http://schemas.microsoft.com/office/powerpoint/2010/main" val="2555949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k-SK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k-SK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k-SK" smtClean="0"/>
              <a:t>Click to edit Master text styles</a:t>
            </a:r>
          </a:p>
          <a:p>
            <a:pPr lvl="1"/>
            <a:r>
              <a:rPr lang="sk-SK" smtClean="0"/>
              <a:t>Second level</a:t>
            </a:r>
          </a:p>
          <a:p>
            <a:pPr lvl="2"/>
            <a:r>
              <a:rPr lang="sk-SK" smtClean="0"/>
              <a:t>Third level</a:t>
            </a:r>
          </a:p>
          <a:p>
            <a:pPr lvl="3"/>
            <a:r>
              <a:rPr lang="sk-SK" smtClean="0"/>
              <a:t>Fourth level</a:t>
            </a:r>
          </a:p>
          <a:p>
            <a:pPr lvl="4"/>
            <a:r>
              <a:rPr lang="sk-SK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k-SK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k-SK" smtClean="0"/>
              <a:t>Click to edit Master text styles</a:t>
            </a:r>
          </a:p>
          <a:p>
            <a:pPr lvl="1"/>
            <a:r>
              <a:rPr lang="sk-SK" smtClean="0"/>
              <a:t>Second level</a:t>
            </a:r>
          </a:p>
          <a:p>
            <a:pPr lvl="2"/>
            <a:r>
              <a:rPr lang="sk-SK" smtClean="0"/>
              <a:t>Third level</a:t>
            </a:r>
          </a:p>
          <a:p>
            <a:pPr lvl="3"/>
            <a:r>
              <a:rPr lang="sk-SK" smtClean="0"/>
              <a:t>Fourth level</a:t>
            </a:r>
          </a:p>
          <a:p>
            <a:pPr lvl="4"/>
            <a:r>
              <a:rPr lang="sk-SK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375DA5-4B18-4FF0-A5C0-5695AEB9D2FA}" type="datetimeFigureOut">
              <a:rPr lang="en-US"/>
              <a:pPr>
                <a:defRPr/>
              </a:pPr>
              <a:t>12/9/2016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D747E9-D1AA-447A-B9F0-10B58A6C876D}" type="slidenum">
              <a:rPr lang="en-US" altLang="sk-SK"/>
              <a:pPr>
                <a:defRPr/>
              </a:pPr>
              <a:t>‹#›</a:t>
            </a:fld>
            <a:endParaRPr lang="en-US" altLang="sk-SK"/>
          </a:p>
        </p:txBody>
      </p:sp>
    </p:spTree>
    <p:extLst>
      <p:ext uri="{BB962C8B-B14F-4D97-AF65-F5344CB8AC3E}">
        <p14:creationId xmlns:p14="http://schemas.microsoft.com/office/powerpoint/2010/main" val="25440271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C0FB6B-B9C6-4507-AF09-464D4EFDE358}" type="datetimeFigureOut">
              <a:rPr lang="en-US"/>
              <a:pPr>
                <a:defRPr/>
              </a:pPr>
              <a:t>12/9/2016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450CEF-C2F6-4782-BDB9-9BEC6AED152B}" type="slidenum">
              <a:rPr lang="en-US" altLang="sk-SK"/>
              <a:pPr>
                <a:defRPr/>
              </a:pPr>
              <a:t>‹#›</a:t>
            </a:fld>
            <a:endParaRPr lang="en-US" altLang="sk-SK"/>
          </a:p>
        </p:txBody>
      </p:sp>
    </p:spTree>
    <p:extLst>
      <p:ext uri="{BB962C8B-B14F-4D97-AF65-F5344CB8AC3E}">
        <p14:creationId xmlns:p14="http://schemas.microsoft.com/office/powerpoint/2010/main" val="39185448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73FE64-DE4D-4FA1-A3FF-1AE45D96A7E4}" type="datetimeFigureOut">
              <a:rPr lang="en-US"/>
              <a:pPr>
                <a:defRPr/>
              </a:pPr>
              <a:t>12/9/2016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6AD192-E56C-435C-8470-1BDBC8D015CC}" type="slidenum">
              <a:rPr lang="en-US" altLang="sk-SK"/>
              <a:pPr>
                <a:defRPr/>
              </a:pPr>
              <a:t>‹#›</a:t>
            </a:fld>
            <a:endParaRPr lang="en-US" altLang="sk-SK"/>
          </a:p>
        </p:txBody>
      </p:sp>
    </p:spTree>
    <p:extLst>
      <p:ext uri="{BB962C8B-B14F-4D97-AF65-F5344CB8AC3E}">
        <p14:creationId xmlns:p14="http://schemas.microsoft.com/office/powerpoint/2010/main" val="5382380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k-SK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sk-SK" smtClean="0"/>
              <a:t>Click to edit Master text styles</a:t>
            </a:r>
          </a:p>
          <a:p>
            <a:pPr lvl="1"/>
            <a:r>
              <a:rPr lang="sk-SK" smtClean="0"/>
              <a:t>Second level</a:t>
            </a:r>
          </a:p>
          <a:p>
            <a:pPr lvl="2"/>
            <a:r>
              <a:rPr lang="sk-SK" smtClean="0"/>
              <a:t>Third level</a:t>
            </a:r>
          </a:p>
          <a:p>
            <a:pPr lvl="3"/>
            <a:r>
              <a:rPr lang="sk-SK" smtClean="0"/>
              <a:t>Fourth level</a:t>
            </a:r>
          </a:p>
          <a:p>
            <a:pPr lvl="4"/>
            <a:r>
              <a:rPr lang="sk-SK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k-SK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452A92-02BF-44B8-8D65-87DAB3C8CDE0}" type="datetimeFigureOut">
              <a:rPr lang="en-US"/>
              <a:pPr>
                <a:defRPr/>
              </a:pPr>
              <a:t>12/9/2016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E20897-2222-4ECE-9654-81B645BE03BB}" type="slidenum">
              <a:rPr lang="en-US" altLang="sk-SK"/>
              <a:pPr>
                <a:defRPr/>
              </a:pPr>
              <a:t>‹#›</a:t>
            </a:fld>
            <a:endParaRPr lang="en-US" altLang="sk-SK"/>
          </a:p>
        </p:txBody>
      </p:sp>
    </p:spTree>
    <p:extLst>
      <p:ext uri="{BB962C8B-B14F-4D97-AF65-F5344CB8AC3E}">
        <p14:creationId xmlns:p14="http://schemas.microsoft.com/office/powerpoint/2010/main" val="11403100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k-SK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k-SK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692A39-75BB-4124-9718-5B50D5A111A7}" type="datetimeFigureOut">
              <a:rPr lang="en-US"/>
              <a:pPr>
                <a:defRPr/>
              </a:pPr>
              <a:t>12/9/2016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88700F-2C13-442B-975A-9DD79A2F18C7}" type="slidenum">
              <a:rPr lang="en-US" altLang="sk-SK"/>
              <a:pPr>
                <a:defRPr/>
              </a:pPr>
              <a:t>‹#›</a:t>
            </a:fld>
            <a:endParaRPr lang="en-US" altLang="sk-SK"/>
          </a:p>
        </p:txBody>
      </p:sp>
    </p:spTree>
    <p:extLst>
      <p:ext uri="{BB962C8B-B14F-4D97-AF65-F5344CB8AC3E}">
        <p14:creationId xmlns:p14="http://schemas.microsoft.com/office/powerpoint/2010/main" val="13874911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sk-SK" altLang="sk-SK" smtClean="0"/>
              <a:t>Click to edit Master title style</a:t>
            </a:r>
            <a:endParaRPr lang="en-US" altLang="sk-SK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sk-SK" altLang="sk-SK" smtClean="0"/>
              <a:t>Click to edit Master text styles</a:t>
            </a:r>
          </a:p>
          <a:p>
            <a:pPr lvl="1"/>
            <a:r>
              <a:rPr lang="sk-SK" altLang="sk-SK" smtClean="0"/>
              <a:t>Second level</a:t>
            </a:r>
          </a:p>
          <a:p>
            <a:pPr lvl="2"/>
            <a:r>
              <a:rPr lang="sk-SK" altLang="sk-SK" smtClean="0"/>
              <a:t>Third level</a:t>
            </a:r>
          </a:p>
          <a:p>
            <a:pPr lvl="3"/>
            <a:r>
              <a:rPr lang="sk-SK" altLang="sk-SK" smtClean="0"/>
              <a:t>Fourth level</a:t>
            </a:r>
          </a:p>
          <a:p>
            <a:pPr lvl="4"/>
            <a:r>
              <a:rPr lang="sk-SK" altLang="sk-SK" smtClean="0"/>
              <a:t>Fifth level</a:t>
            </a:r>
            <a:endParaRPr lang="en-US" altLang="sk-SK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5F6EC1AF-A87B-49BE-A018-CFBB2536536F}" type="datetimeFigureOut">
              <a:rPr lang="en-US"/>
              <a:pPr>
                <a:defRPr/>
              </a:pPr>
              <a:t>12/9/2016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E5F0B22D-35FB-4095-B9BB-38A112F9D38D}" type="slidenum">
              <a:rPr lang="en-US" altLang="sk-SK"/>
              <a:pPr>
                <a:defRPr/>
              </a:pPr>
              <a:t>‹#›</a:t>
            </a:fld>
            <a:endParaRPr lang="en-US" altLang="sk-SK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MS PGothic" panose="020B0600070205080204" pitchFamily="34" charset="-128"/>
          <a:cs typeface="ＭＳ Ｐゴシック" charset="0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MS PGothic" panose="020B0600070205080204" pitchFamily="34" charset="-128"/>
          <a:cs typeface="ＭＳ Ｐゴシック" charset="0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MS PGothic" panose="020B0600070205080204" pitchFamily="34" charset="-128"/>
          <a:cs typeface="ＭＳ Ｐゴシック" charset="0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MS PGothic" panose="020B0600070205080204" pitchFamily="34" charset="-128"/>
          <a:cs typeface="ＭＳ Ｐゴシック" charset="0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MS PGothic" panose="020B0600070205080204" pitchFamily="34" charset="-128"/>
          <a:cs typeface="ＭＳ Ｐゴシック" charset="0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MS PGothic" panose="020B0600070205080204" pitchFamily="34" charset="-128"/>
          <a:cs typeface="ＭＳ Ｐゴシック" charset="0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MS PGothic" panose="020B0600070205080204" pitchFamily="34" charset="-128"/>
          <a:cs typeface="+mn-cs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MS PGothic" panose="020B0600070205080204" pitchFamily="34" charset="-128"/>
          <a:cs typeface="+mn-cs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MS PGothic" panose="020B0600070205080204" pitchFamily="34" charset="-128"/>
          <a:cs typeface="+mn-cs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MS PGothic" panose="020B0600070205080204" pitchFamily="34" charset="-128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diagramLayout" Target="../diagrams/layout1.xml"/><Relationship Id="rId7" Type="http://schemas.openxmlformats.org/officeDocument/2006/relationships/image" Target="../media/image2.jpe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11" Type="http://schemas.openxmlformats.org/officeDocument/2006/relationships/image" Target="../media/image6.jpeg"/><Relationship Id="rId5" Type="http://schemas.openxmlformats.org/officeDocument/2006/relationships/diagramColors" Target="../diagrams/colors1.xml"/><Relationship Id="rId10" Type="http://schemas.openxmlformats.org/officeDocument/2006/relationships/image" Target="../media/image5.png"/><Relationship Id="rId4" Type="http://schemas.openxmlformats.org/officeDocument/2006/relationships/diagramQuickStyle" Target="../diagrams/quickStyle1.xml"/><Relationship Id="rId9" Type="http://schemas.openxmlformats.org/officeDocument/2006/relationships/image" Target="../media/image4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eg"/><Relationship Id="rId3" Type="http://schemas.openxmlformats.org/officeDocument/2006/relationships/hyperlink" Target="https://www.opvai.sk/dokumenty/metodicke_dokumenty_v-gescii_mhsr/" TargetMode="External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jpeg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eg"/><Relationship Id="rId3" Type="http://schemas.openxmlformats.org/officeDocument/2006/relationships/image" Target="../media/image9.png"/><Relationship Id="rId7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jpeg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eg"/><Relationship Id="rId5" Type="http://schemas.openxmlformats.org/officeDocument/2006/relationships/image" Target="../media/image5.png"/><Relationship Id="rId4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eg"/><Relationship Id="rId3" Type="http://schemas.openxmlformats.org/officeDocument/2006/relationships/image" Target="../media/image8.emf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jpeg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0"/>
            <a:ext cx="9144000" cy="5864225"/>
          </a:xfrm>
          <a:prstGeom prst="rect">
            <a:avLst/>
          </a:prstGeom>
          <a:solidFill>
            <a:srgbClr val="007AC0"/>
          </a:solidFill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sk-SK" dirty="0"/>
          </a:p>
        </p:txBody>
      </p:sp>
      <p:pic>
        <p:nvPicPr>
          <p:cNvPr id="2051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8938" y="2309813"/>
            <a:ext cx="3286125" cy="124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Obrázok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650" y="6005513"/>
            <a:ext cx="860425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3" name="Obrázok 14" descr="C:\Users\kurucova\AppData\Local\Microsoft\Windows\INetCache\Content.Outlook\QHOJ63UD\Ministerstvo hospodarstva SR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68938" y="6197600"/>
            <a:ext cx="1462087" cy="35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4" name="Obrázok 1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78263" y="6084888"/>
            <a:ext cx="1019175" cy="55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5" name="Obrázok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78013" y="6084888"/>
            <a:ext cx="1633537" cy="608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6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3463" y="6226175"/>
            <a:ext cx="1485900" cy="266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ction Button: Document 3">
            <a:hlinkClick r:id="" action="ppaction://noaction" highlightClick="1"/>
          </p:cNvPr>
          <p:cNvSpPr/>
          <p:nvPr/>
        </p:nvSpPr>
        <p:spPr>
          <a:xfrm>
            <a:off x="0" y="0"/>
            <a:ext cx="9144000" cy="5784850"/>
          </a:xfrm>
          <a:prstGeom prst="actionButtonDocumen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sk-SK"/>
          </a:p>
        </p:txBody>
      </p:sp>
      <p:sp>
        <p:nvSpPr>
          <p:cNvPr id="8" name="Nadpis 1"/>
          <p:cNvSpPr>
            <a:spLocks noGrp="1"/>
          </p:cNvSpPr>
          <p:nvPr>
            <p:ph type="title"/>
          </p:nvPr>
        </p:nvSpPr>
        <p:spPr>
          <a:xfrm>
            <a:off x="307975" y="414338"/>
            <a:ext cx="8356600" cy="765175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sk-SK" sz="2400" b="1" dirty="0">
                <a:latin typeface="Century Gothic" pitchFamily="34" charset="0"/>
                <a:cs typeface="+mn-cs"/>
              </a:rPr>
              <a:t>Proces kontroly splnenia </a:t>
            </a:r>
            <a:r>
              <a:rPr lang="sk-SK" sz="2400" b="1" dirty="0" smtClean="0">
                <a:latin typeface="Century Gothic" pitchFamily="34" charset="0"/>
                <a:cs typeface="+mn-cs"/>
              </a:rPr>
              <a:t>podmienky a </a:t>
            </a:r>
            <a:r>
              <a:rPr lang="sk-SK" sz="2400" b="1" dirty="0">
                <a:latin typeface="Century Gothic" pitchFamily="34" charset="0"/>
                <a:cs typeface="+mn-cs"/>
              </a:rPr>
              <a:t>kontroly </a:t>
            </a:r>
            <a:r>
              <a:rPr lang="sk-SK" sz="2400" b="1" dirty="0" smtClean="0">
                <a:latin typeface="Century Gothic" pitchFamily="34" charset="0"/>
                <a:cs typeface="+mn-cs"/>
              </a:rPr>
              <a:t>VO</a:t>
            </a:r>
            <a:endParaRPr lang="sk-SK" sz="2400" b="1" dirty="0">
              <a:latin typeface="Century Gothic" pitchFamily="34" charset="0"/>
              <a:cs typeface="+mn-cs"/>
            </a:endParaRPr>
          </a:p>
        </p:txBody>
      </p:sp>
      <p:sp>
        <p:nvSpPr>
          <p:cNvPr id="9" name="Nadpis 1"/>
          <p:cNvSpPr txBox="1">
            <a:spLocks/>
          </p:cNvSpPr>
          <p:nvPr/>
        </p:nvSpPr>
        <p:spPr>
          <a:xfrm>
            <a:off x="457200" y="1268413"/>
            <a:ext cx="8229600" cy="576262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ts val="0"/>
              </a:spcBef>
              <a:buNone/>
              <a:defRPr sz="2800" b="1" kern="1200">
                <a:solidFill>
                  <a:schemeClr val="bg1">
                    <a:lumMod val="6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endParaRPr lang="sk-SK" sz="3600" cap="all" dirty="0">
              <a:ln w="0"/>
              <a:solidFill>
                <a:srgbClr val="55B848"/>
              </a:solidFill>
              <a:cs typeface="Arial"/>
            </a:endParaRPr>
          </a:p>
        </p:txBody>
      </p:sp>
      <p:graphicFrame>
        <p:nvGraphicFramePr>
          <p:cNvPr id="10" name="Diagram 9"/>
          <p:cNvGraphicFramePr/>
          <p:nvPr/>
        </p:nvGraphicFramePr>
        <p:xfrm>
          <a:off x="438166" y="325554"/>
          <a:ext cx="5976664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1" name="Zaoblený obdĺžnik 24"/>
          <p:cNvSpPr/>
          <p:nvPr/>
        </p:nvSpPr>
        <p:spPr>
          <a:xfrm>
            <a:off x="6214268" y="1728013"/>
            <a:ext cx="1724819" cy="1066800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scene3d>
            <a:camera prst="perspectiveContrastingLeftFacing">
              <a:rot lat="0" lon="0" rev="21594000"/>
            </a:camera>
            <a:lightRig rig="threePt" dir="t"/>
          </a:scene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sk-SK" sz="1600" dirty="0">
                <a:latin typeface="Century Gothic" panose="020B0502020202020204" pitchFamily="34" charset="0"/>
              </a:rPr>
              <a:t>Kontrola VO</a:t>
            </a:r>
          </a:p>
        </p:txBody>
      </p:sp>
      <p:sp>
        <p:nvSpPr>
          <p:cNvPr id="12" name="TextovéPole 11"/>
          <p:cNvSpPr txBox="1"/>
          <p:nvPr/>
        </p:nvSpPr>
        <p:spPr>
          <a:xfrm>
            <a:off x="438150" y="3725863"/>
            <a:ext cx="8115300" cy="23590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>
              <a:lnSpc>
                <a:spcPct val="120000"/>
              </a:lnSpc>
              <a:spcAft>
                <a:spcPts val="600"/>
              </a:spcAft>
              <a:defRPr/>
            </a:pPr>
            <a:r>
              <a:rPr lang="sk-SK" sz="1500" u="sng" dirty="0">
                <a:latin typeface="Century Gothic" panose="020B0502020202020204" pitchFamily="34" charset="0"/>
              </a:rPr>
              <a:t>Upozornenie:</a:t>
            </a:r>
            <a:r>
              <a:rPr lang="sk-SK" sz="1500" dirty="0">
                <a:latin typeface="Century Gothic" panose="020B0502020202020204" pitchFamily="34" charset="0"/>
              </a:rPr>
              <a:t> </a:t>
            </a:r>
          </a:p>
          <a:p>
            <a:pPr marL="285750" indent="-285750" algn="just">
              <a:lnSpc>
                <a:spcPct val="120000"/>
              </a:lnSpc>
              <a:buFont typeface="Wingdings" pitchFamily="2" charset="2"/>
              <a:buChar char="ü"/>
              <a:defRPr/>
            </a:pPr>
            <a:r>
              <a:rPr lang="sk-SK" sz="1500" dirty="0">
                <a:latin typeface="Century Gothic" panose="020B0502020202020204" pitchFamily="34" charset="0"/>
                <a:cs typeface="Tahoma" pitchFamily="34" charset="0"/>
              </a:rPr>
              <a:t>Overenie splnenia podmienky začatia VO </a:t>
            </a:r>
            <a:r>
              <a:rPr lang="sk-SK" sz="1500" b="1" dirty="0">
                <a:latin typeface="Century Gothic" panose="020B0502020202020204" pitchFamily="34" charset="0"/>
                <a:cs typeface="Tahoma" pitchFamily="34" charset="0"/>
              </a:rPr>
              <a:t>nie je </a:t>
            </a:r>
            <a:r>
              <a:rPr lang="sk-SK" sz="1500" dirty="0">
                <a:latin typeface="Century Gothic" panose="020B0502020202020204" pitchFamily="34" charset="0"/>
                <a:cs typeface="Tahoma" pitchFamily="34" charset="0"/>
              </a:rPr>
              <a:t>vykonaním administratívnej kontroly VO! Kontrola bude pri všetkých VO vykonaná </a:t>
            </a:r>
            <a:r>
              <a:rPr lang="sk-SK" sz="1500" b="1" dirty="0">
                <a:latin typeface="Century Gothic" panose="020B0502020202020204" pitchFamily="34" charset="0"/>
                <a:cs typeface="Tahoma" pitchFamily="34" charset="0"/>
              </a:rPr>
              <a:t>po podpise zmluvy o poskytnutí NFP</a:t>
            </a:r>
            <a:r>
              <a:rPr lang="sk-SK" sz="1500" dirty="0">
                <a:latin typeface="Century Gothic" panose="020B0502020202020204" pitchFamily="34" charset="0"/>
                <a:cs typeface="Tahoma" pitchFamily="34" charset="0"/>
              </a:rPr>
              <a:t>.</a:t>
            </a:r>
          </a:p>
          <a:p>
            <a:pPr marL="285750" indent="-285750" algn="just">
              <a:lnSpc>
                <a:spcPct val="120000"/>
              </a:lnSpc>
              <a:buFont typeface="Wingdings" pitchFamily="2" charset="2"/>
              <a:buChar char="ü"/>
              <a:defRPr/>
            </a:pPr>
            <a:r>
              <a:rPr lang="sk-SK" sz="1500" dirty="0">
                <a:latin typeface="Century Gothic" panose="020B0502020202020204" pitchFamily="34" charset="0"/>
                <a:cs typeface="Tahoma" pitchFamily="34" charset="0"/>
              </a:rPr>
              <a:t>Činnosťou SO nie je dotknutá výlučná a konečná zodpovednosť prijímateľa ako osoby podľa 8 zákona č. 343/2015 Z. z. o VO za vykonanie VO pri dodržaní všeobecne záväzných právnych predpisov SR a EÚ, základných princípov VO a zmluvy o poskytnutí NFP. </a:t>
            </a:r>
            <a:endParaRPr lang="sk-SK" sz="1500" i="1" dirty="0">
              <a:latin typeface="Century Gothic" panose="020B0502020202020204" pitchFamily="34" charset="0"/>
              <a:cs typeface="Tahoma" pitchFamily="34" charset="0"/>
            </a:endParaRPr>
          </a:p>
        </p:txBody>
      </p:sp>
      <p:pic>
        <p:nvPicPr>
          <p:cNvPr id="11272" name="Obrázok 1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650" y="6005513"/>
            <a:ext cx="860425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73" name="Obrázok 14" descr="C:\Users\kurucova\AppData\Local\Microsoft\Windows\INetCache\Content.Outlook\QHOJ63UD\Ministerstvo hospodarstva SR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68938" y="6197600"/>
            <a:ext cx="1462087" cy="35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74" name="Obrázok 16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78263" y="6084888"/>
            <a:ext cx="1019175" cy="55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75" name="Obrázok 7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78013" y="6084888"/>
            <a:ext cx="1633537" cy="608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76" name="Picture 2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3463" y="6226175"/>
            <a:ext cx="1485900" cy="266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extBox 7"/>
          <p:cNvSpPr txBox="1">
            <a:spLocks noChangeArrowheads="1"/>
          </p:cNvSpPr>
          <p:nvPr/>
        </p:nvSpPr>
        <p:spPr bwMode="auto">
          <a:xfrm>
            <a:off x="730250" y="1103313"/>
            <a:ext cx="7859713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>
              <a:defRPr sz="28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>
              <a:defRPr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>
              <a:defRPr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eaLnBrk="1" hangingPunct="1">
              <a:defRPr/>
            </a:pPr>
            <a:r>
              <a:rPr lang="sk-SK" altLang="sk-SK" sz="1800" b="1" dirty="0" smtClean="0">
                <a:latin typeface="Century Gothic" pitchFamily="34" charset="0"/>
              </a:rPr>
              <a:t>Príručka k procesu VO pre dopytovo-orientované projekty a národné projekty operačného programu Výskum a inovácie v gescii MH SR </a:t>
            </a:r>
            <a:r>
              <a:rPr lang="sk-SK" altLang="sk-SK" sz="1800" dirty="0" smtClean="0">
                <a:latin typeface="Century Gothic" pitchFamily="34" charset="0"/>
              </a:rPr>
              <a:t>pre postupy zadávania zákaziek po 17.04.2016</a:t>
            </a:r>
            <a:endParaRPr lang="en-US" altLang="sk-SK" sz="1800" dirty="0" smtClean="0">
              <a:latin typeface="Century Gothic" pitchFamily="34" charset="0"/>
            </a:endParaRPr>
          </a:p>
          <a:p>
            <a:pPr eaLnBrk="1" hangingPunct="1">
              <a:defRPr/>
            </a:pPr>
            <a:endParaRPr lang="en-US" altLang="sk-SK" sz="1800" b="1" i="1" dirty="0" smtClean="0">
              <a:solidFill>
                <a:schemeClr val="accent1">
                  <a:lumMod val="75000"/>
                </a:schemeClr>
              </a:solidFill>
              <a:latin typeface="Century Gothic" pitchFamily="34" charset="0"/>
            </a:endParaRPr>
          </a:p>
        </p:txBody>
      </p:sp>
      <p:sp>
        <p:nvSpPr>
          <p:cNvPr id="17416" name="TextovéPole 4"/>
          <p:cNvSpPr txBox="1">
            <a:spLocks noChangeArrowheads="1"/>
          </p:cNvSpPr>
          <p:nvPr/>
        </p:nvSpPr>
        <p:spPr bwMode="auto">
          <a:xfrm>
            <a:off x="730250" y="2224088"/>
            <a:ext cx="7612063" cy="3554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85750" indent="-28575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algn="just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ü"/>
              <a:defRPr/>
            </a:pPr>
            <a:r>
              <a:rPr lang="sk-SK" altLang="sk-SK" sz="1600" dirty="0" smtClean="0">
                <a:latin typeface="Century Gothic" pitchFamily="34" charset="0"/>
              </a:rPr>
              <a:t>má záväzný charakter (okrem ustanovení, z ktorých znenia je zrejmé, že sú odporúčacieho charakteru),</a:t>
            </a:r>
          </a:p>
          <a:p>
            <a:pPr algn="just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ü"/>
              <a:defRPr/>
            </a:pPr>
            <a:r>
              <a:rPr lang="sk-SK" altLang="sk-SK" sz="1600" dirty="0" smtClean="0">
                <a:latin typeface="Century Gothic" pitchFamily="34" charset="0"/>
              </a:rPr>
              <a:t>obsahuje podrobné pravidlá, povinnosti a informácie týkajúce sa realizácie VO, najčastejšie nedostatky a odporúčania dobrej praxe,</a:t>
            </a:r>
          </a:p>
          <a:p>
            <a:pPr algn="just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ü"/>
              <a:defRPr/>
            </a:pPr>
            <a:r>
              <a:rPr lang="sk-SK" altLang="sk-SK" sz="1600" dirty="0" smtClean="0">
                <a:latin typeface="Century Gothic" pitchFamily="34" charset="0"/>
              </a:rPr>
              <a:t>obsahuje vzorové formuláre (prílohy príručky), ktoré odporúčame v procese VO využívať, napr. určenie PHZ, zápisnica z vyhodnocovania ponúk/podmienok účasti, záznam z prieskumu trhu,</a:t>
            </a:r>
          </a:p>
          <a:p>
            <a:pPr algn="just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ü"/>
              <a:defRPr/>
            </a:pPr>
            <a:r>
              <a:rPr lang="sk-SK" altLang="sk-SK" sz="1600" dirty="0" smtClean="0">
                <a:latin typeface="Century Gothic" pitchFamily="34" charset="0"/>
              </a:rPr>
              <a:t>obsahuje ustanovenia týkajúce sa postupov zadávania zákaziek s nízkou hodnotou,</a:t>
            </a:r>
          </a:p>
          <a:p>
            <a:pPr algn="just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ü"/>
              <a:defRPr/>
            </a:pPr>
            <a:r>
              <a:rPr lang="sk-SK" altLang="sk-SK" sz="1600" dirty="0" smtClean="0">
                <a:latin typeface="Century Gothic" pitchFamily="34" charset="0"/>
              </a:rPr>
              <a:t>je zverejnená na webovom sídle OP VaI  </a:t>
            </a:r>
          </a:p>
          <a:p>
            <a:pPr marL="0" indent="0" algn="just">
              <a:spcBef>
                <a:spcPts val="600"/>
              </a:spcBef>
              <a:spcAft>
                <a:spcPts val="600"/>
              </a:spcAft>
              <a:buFont typeface="Arial" charset="0"/>
              <a:buNone/>
              <a:defRPr/>
            </a:pPr>
            <a:r>
              <a:rPr lang="sk-SK" altLang="sk-SK" sz="1500" dirty="0" smtClean="0">
                <a:latin typeface="Century Gothic" pitchFamily="34" charset="0"/>
              </a:rPr>
              <a:t>	 </a:t>
            </a:r>
            <a:r>
              <a:rPr lang="sk-SK" altLang="sk-SK" sz="1500" dirty="0" smtClean="0">
                <a:latin typeface="Century Gothic" pitchFamily="34" charset="0"/>
                <a:hlinkClick r:id="rId3"/>
              </a:rPr>
              <a:t>https://www.opvai.sk/dokumenty/metodicke_dokumenty_v-gescii_mhsr/</a:t>
            </a:r>
            <a:r>
              <a:rPr lang="sk-SK" altLang="sk-SK" sz="1500" i="1" dirty="0" smtClean="0">
                <a:latin typeface="Century Gothic" pitchFamily="34" charset="0"/>
              </a:rPr>
              <a:t>.</a:t>
            </a:r>
            <a:endParaRPr lang="sk-SK" altLang="sk-SK" sz="1500" dirty="0" smtClean="0">
              <a:latin typeface="Century Gothic" pitchFamily="34" charset="0"/>
            </a:endParaRPr>
          </a:p>
        </p:txBody>
      </p:sp>
      <p:pic>
        <p:nvPicPr>
          <p:cNvPr id="12292" name="Obrázok 1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650" y="6005513"/>
            <a:ext cx="860425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3" name="Obrázok 14" descr="C:\Users\kurucova\AppData\Local\Microsoft\Windows\INetCache\Content.Outlook\QHOJ63UD\Ministerstvo hospodarstva SR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68938" y="6197600"/>
            <a:ext cx="1462087" cy="35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4" name="Obrázok 1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78263" y="6084888"/>
            <a:ext cx="1019175" cy="55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5" name="Obrázok 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78013" y="6084888"/>
            <a:ext cx="1633537" cy="608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6" name="Picture 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3463" y="6226175"/>
            <a:ext cx="1485900" cy="266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extBox 7"/>
          <p:cNvSpPr txBox="1">
            <a:spLocks noChangeArrowheads="1"/>
          </p:cNvSpPr>
          <p:nvPr/>
        </p:nvSpPr>
        <p:spPr bwMode="auto">
          <a:xfrm>
            <a:off x="730250" y="862013"/>
            <a:ext cx="785971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>
              <a:defRPr sz="28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>
              <a:defRPr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>
              <a:defRPr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eaLnBrk="1" hangingPunct="1">
              <a:defRPr/>
            </a:pPr>
            <a:r>
              <a:rPr lang="sk-SK" altLang="sk-SK" sz="2400" b="1" dirty="0" smtClean="0">
                <a:latin typeface="Century Gothic" pitchFamily="34" charset="0"/>
              </a:rPr>
              <a:t>Ďalšie informácie:</a:t>
            </a:r>
            <a:endParaRPr lang="en-US" altLang="sk-SK" sz="1600" b="1" i="1" dirty="0" smtClean="0">
              <a:solidFill>
                <a:schemeClr val="accent1">
                  <a:lumMod val="75000"/>
                </a:schemeClr>
              </a:solidFill>
              <a:latin typeface="Century Gothic" pitchFamily="34" charset="0"/>
            </a:endParaRPr>
          </a:p>
        </p:txBody>
      </p:sp>
      <p:sp>
        <p:nvSpPr>
          <p:cNvPr id="13315" name="TextovéPole 4"/>
          <p:cNvSpPr txBox="1">
            <a:spLocks noChangeArrowheads="1"/>
          </p:cNvSpPr>
          <p:nvPr/>
        </p:nvSpPr>
        <p:spPr bwMode="auto">
          <a:xfrm>
            <a:off x="730250" y="1646238"/>
            <a:ext cx="7556500" cy="4000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85750" indent="-28575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algn="just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ü"/>
            </a:pPr>
            <a:r>
              <a:rPr lang="sk-SK" altLang="sk-SK" sz="1600">
                <a:latin typeface="Century Gothic" pitchFamily="34" charset="0"/>
              </a:rPr>
              <a:t>kontrolu nadlimitných zákaziek v rámci druhej ex-ante kontroly vykonáva ÚVO na základe podnetu prijímateľa podľa § 169 ods. 2 zákona č. 343/2015 Z. z. o VO vo fáze pred uzavretím zmluvy (pozn. pred podaním podnetu ešte vykoná kontrolu VO poskytovateľ),</a:t>
            </a:r>
          </a:p>
          <a:p>
            <a:pPr algn="just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ü"/>
            </a:pPr>
            <a:r>
              <a:rPr lang="sk-SK" altLang="sk-SK" sz="1600">
                <a:latin typeface="Century Gothic" pitchFamily="34" charset="0"/>
              </a:rPr>
              <a:t>možnosť ex-ante kontroly nadlimitných zákaziek ÚVO pred vyhlásením VO - § 168 zákona č. 343/2015 Z. z. o VO,</a:t>
            </a:r>
          </a:p>
          <a:p>
            <a:pPr algn="just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ü"/>
            </a:pPr>
            <a:r>
              <a:rPr lang="sk-SK" altLang="sk-SK" sz="1600">
                <a:latin typeface="Century Gothic" pitchFamily="34" charset="0"/>
              </a:rPr>
              <a:t>žiadateľ je oprávnený aplikovať environmentálne aspekty aj v rámci procesu zadávania zákaziek (napr. v rámci opisu predmetu zákazky, podmienok účasti alebo kritérií na vyhodnotenie ponúk) – </a:t>
            </a:r>
            <a:r>
              <a:rPr lang="sk-SK" altLang="sk-SK" sz="1600" u="sng">
                <a:latin typeface="Century Gothic" pitchFamily="34" charset="0"/>
              </a:rPr>
              <a:t>zelené verejné obstarávanie</a:t>
            </a:r>
            <a:r>
              <a:rPr lang="sk-SK" altLang="sk-SK" sz="1600" b="1">
                <a:latin typeface="Century Gothic" pitchFamily="34" charset="0"/>
              </a:rPr>
              <a:t>,</a:t>
            </a:r>
          </a:p>
          <a:p>
            <a:pPr algn="just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ü"/>
            </a:pPr>
            <a:r>
              <a:rPr lang="sk-SK" altLang="sk-SK" sz="1600">
                <a:latin typeface="Century Gothic" pitchFamily="34" charset="0"/>
              </a:rPr>
              <a:t>žiadateľ je oprávnený aplikovať sociálne aspekty aj v rámci procesu zadávania zákaziek (napr. v rámci opisu predmetu zákazky, podmienok účasti, kritérií na vyhodnotenie ponúk, alebo podmienok plnenia zákazky) </a:t>
            </a:r>
            <a:r>
              <a:rPr lang="sk-SK" altLang="sk-SK" sz="1600" b="1">
                <a:latin typeface="Century Gothic" pitchFamily="34" charset="0"/>
              </a:rPr>
              <a:t>- </a:t>
            </a:r>
            <a:r>
              <a:rPr lang="sk-SK" altLang="sk-SK" sz="1600" u="sng">
                <a:latin typeface="Century Gothic" pitchFamily="34" charset="0"/>
              </a:rPr>
              <a:t>sociálne verejné obstarávanie</a:t>
            </a:r>
            <a:r>
              <a:rPr lang="sk-SK" altLang="sk-SK" sz="1600">
                <a:latin typeface="Century Gothic" pitchFamily="34" charset="0"/>
              </a:rPr>
              <a:t>.</a:t>
            </a:r>
          </a:p>
        </p:txBody>
      </p:sp>
      <p:pic>
        <p:nvPicPr>
          <p:cNvPr id="13316" name="Obrázok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650" y="6005513"/>
            <a:ext cx="860425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7" name="Obrázok 14" descr="C:\Users\kurucova\AppData\Local\Microsoft\Windows\INetCache\Content.Outlook\QHOJ63UD\Ministerstvo hospodarstva SR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68938" y="6197600"/>
            <a:ext cx="1462087" cy="35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8" name="Obrázok 1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78263" y="6084888"/>
            <a:ext cx="1019175" cy="55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9" name="Obrázok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78013" y="6084888"/>
            <a:ext cx="1633537" cy="608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20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3463" y="6226175"/>
            <a:ext cx="1485900" cy="266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extBox 7"/>
          <p:cNvSpPr txBox="1">
            <a:spLocks noChangeArrowheads="1"/>
          </p:cNvSpPr>
          <p:nvPr/>
        </p:nvSpPr>
        <p:spPr bwMode="auto">
          <a:xfrm>
            <a:off x="730250" y="466725"/>
            <a:ext cx="7859713" cy="46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>
              <a:defRPr sz="28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>
              <a:defRPr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>
              <a:defRPr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eaLnBrk="1" hangingPunct="1">
              <a:defRPr/>
            </a:pPr>
            <a:r>
              <a:rPr lang="sk-SK" altLang="sk-SK" sz="2400" b="1" dirty="0" smtClean="0">
                <a:latin typeface="Century Gothic" pitchFamily="34" charset="0"/>
              </a:rPr>
              <a:t>Ďalšie informácie:</a:t>
            </a:r>
            <a:endParaRPr lang="en-US" altLang="sk-SK" sz="2400" b="1" i="1" dirty="0" smtClean="0">
              <a:solidFill>
                <a:schemeClr val="accent1">
                  <a:lumMod val="75000"/>
                </a:schemeClr>
              </a:solidFill>
              <a:latin typeface="Century Gothic" pitchFamily="34" charset="0"/>
            </a:endParaRPr>
          </a:p>
        </p:txBody>
      </p:sp>
      <p:sp>
        <p:nvSpPr>
          <p:cNvPr id="2" name="TextovéPole 1"/>
          <p:cNvSpPr txBox="1"/>
          <p:nvPr/>
        </p:nvSpPr>
        <p:spPr>
          <a:xfrm>
            <a:off x="730250" y="1020763"/>
            <a:ext cx="7645400" cy="46164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lnSpc>
                <a:spcPct val="150000"/>
              </a:lnSpc>
              <a:spcAft>
                <a:spcPts val="600"/>
              </a:spcAft>
              <a:defRPr/>
            </a:pPr>
            <a:r>
              <a:rPr lang="sk-SK" sz="1600" dirty="0">
                <a:latin typeface="Century Gothic" panose="020B0502020202020204" pitchFamily="34" charset="0"/>
              </a:rPr>
              <a:t>V zmluvách s dodávateľom </a:t>
            </a:r>
            <a:r>
              <a:rPr lang="sk-SK" sz="1600" b="1" dirty="0">
                <a:latin typeface="Century Gothic" panose="020B0502020202020204" pitchFamily="34" charset="0"/>
              </a:rPr>
              <a:t>nezabudnúť na: </a:t>
            </a:r>
          </a:p>
          <a:p>
            <a:pPr marL="285750" indent="-285750" algn="just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ü"/>
              <a:defRPr/>
            </a:pPr>
            <a:r>
              <a:rPr lang="sk-SK" sz="1600" dirty="0">
                <a:latin typeface="Century Gothic" panose="020B0502020202020204" pitchFamily="34" charset="0"/>
              </a:rPr>
              <a:t>„Prijímateľ sa zaväzuje zabezpečiť v rámci záväzkového vzťahu s každým dodávateľom </a:t>
            </a:r>
            <a:r>
              <a:rPr lang="sk-SK" sz="1600" b="1" dirty="0">
                <a:latin typeface="Century Gothic" panose="020B0502020202020204" pitchFamily="34" charset="0"/>
              </a:rPr>
              <a:t>povinnosť dodávateľa strpieť výkon kontroly/auditu </a:t>
            </a:r>
            <a:r>
              <a:rPr lang="sk-SK" sz="1600" dirty="0">
                <a:latin typeface="Century Gothic" panose="020B0502020202020204" pitchFamily="34" charset="0"/>
              </a:rPr>
              <a:t>súvisiaceho s dodávaným tovarom, službami a stavebnými prácami kedykoľvek počas platnosti a účinnosti Zmluvy o poskytnutí NFP, a to oprávnenými osobami na výkon tejto kontroly/auditu a poskytnúť im všetku potrebnú súčinnosť“,</a:t>
            </a:r>
          </a:p>
          <a:p>
            <a:pPr algn="just">
              <a:spcBef>
                <a:spcPts val="600"/>
              </a:spcBef>
              <a:spcAft>
                <a:spcPts val="600"/>
              </a:spcAft>
              <a:defRPr/>
            </a:pPr>
            <a:r>
              <a:rPr lang="sk-SK" sz="1600" dirty="0">
                <a:latin typeface="Century Gothic" panose="020B0502020202020204" pitchFamily="34" charset="0"/>
              </a:rPr>
              <a:t>V zmluvách s dodávateľom, resp. v návrhu zmluvných/obchodných podmienok, ktoré budú súčasťou súťažných podkladov, </a:t>
            </a:r>
            <a:r>
              <a:rPr lang="sk-SK" sz="1600" b="1" dirty="0">
                <a:latin typeface="Century Gothic" panose="020B0502020202020204" pitchFamily="34" charset="0"/>
              </a:rPr>
              <a:t>nezabudnúť na</a:t>
            </a:r>
            <a:r>
              <a:rPr lang="sk-SK" sz="1600" dirty="0">
                <a:latin typeface="Century Gothic" panose="020B0502020202020204" pitchFamily="34" charset="0"/>
              </a:rPr>
              <a:t>: </a:t>
            </a:r>
          </a:p>
          <a:p>
            <a:pPr marL="285750" indent="-285750" algn="just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ü"/>
              <a:defRPr/>
            </a:pPr>
            <a:r>
              <a:rPr lang="sk-SK" sz="1600" dirty="0">
                <a:latin typeface="Century Gothic" panose="020B0502020202020204" pitchFamily="34" charset="0"/>
              </a:rPr>
              <a:t>„Objednávateľ/prijímateľ si v rámci záväzkového vzťahu s dodávateľom vyhradzuje </a:t>
            </a:r>
            <a:r>
              <a:rPr lang="sk-SK" sz="1600" b="1" dirty="0">
                <a:latin typeface="Century Gothic" panose="020B0502020202020204" pitchFamily="34" charset="0"/>
              </a:rPr>
              <a:t>právo bez akýchkoľvek sankcií odstúpiť od zmluvy </a:t>
            </a:r>
            <a:r>
              <a:rPr lang="sk-SK" sz="1600" dirty="0">
                <a:latin typeface="Century Gothic" panose="020B0502020202020204" pitchFamily="34" charset="0"/>
              </a:rPr>
              <a:t>s dodávateľom v prípade, kedy ešte </a:t>
            </a:r>
            <a:r>
              <a:rPr lang="sk-SK" sz="1600" b="1" dirty="0">
                <a:latin typeface="Century Gothic" panose="020B0502020202020204" pitchFamily="34" charset="0"/>
              </a:rPr>
              <a:t>nedošlo k plneniu </a:t>
            </a:r>
            <a:r>
              <a:rPr lang="sk-SK" sz="1600" dirty="0">
                <a:latin typeface="Century Gothic" panose="020B0502020202020204" pitchFamily="34" charset="0"/>
              </a:rPr>
              <a:t>zo zmluvy medzi objednávateľom/prijímateľom a dodávateľom, a výsledky administratívnej finančnej kontroly poskytovateľa NFP </a:t>
            </a:r>
            <a:r>
              <a:rPr lang="sk-SK" sz="1600" b="1" dirty="0">
                <a:latin typeface="Century Gothic" panose="020B0502020202020204" pitchFamily="34" charset="0"/>
              </a:rPr>
              <a:t>neumožňujú financovanie výdavkov </a:t>
            </a:r>
            <a:r>
              <a:rPr lang="sk-SK" sz="1600" dirty="0">
                <a:latin typeface="Century Gothic" panose="020B0502020202020204" pitchFamily="34" charset="0"/>
              </a:rPr>
              <a:t>vzniknutých z obstarávania tovarov, služieb, stavebných prác alebo iných postupov“.</a:t>
            </a:r>
          </a:p>
        </p:txBody>
      </p:sp>
      <p:pic>
        <p:nvPicPr>
          <p:cNvPr id="14340" name="Obrázok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650" y="6005513"/>
            <a:ext cx="860425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1" name="Obrázok 14" descr="C:\Users\kurucova\AppData\Local\Microsoft\Windows\INetCache\Content.Outlook\QHOJ63UD\Ministerstvo hospodarstva SR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68938" y="6197600"/>
            <a:ext cx="1462087" cy="35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2" name="Obrázok 1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78263" y="6084888"/>
            <a:ext cx="1019175" cy="55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3" name="Obrázok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78013" y="6084888"/>
            <a:ext cx="1633537" cy="608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4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3463" y="6226175"/>
            <a:ext cx="1485900" cy="266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extBox 7"/>
          <p:cNvSpPr txBox="1">
            <a:spLocks noChangeArrowheads="1"/>
          </p:cNvSpPr>
          <p:nvPr/>
        </p:nvSpPr>
        <p:spPr bwMode="auto">
          <a:xfrm>
            <a:off x="730250" y="714375"/>
            <a:ext cx="7859713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>
              <a:defRPr sz="28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>
              <a:defRPr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>
              <a:defRPr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eaLnBrk="1" hangingPunct="1">
              <a:defRPr/>
            </a:pPr>
            <a:r>
              <a:rPr lang="sk-SK" altLang="sk-SK" sz="2400" b="1" dirty="0" smtClean="0">
                <a:latin typeface="Century Gothic" pitchFamily="34" charset="0"/>
              </a:rPr>
              <a:t>Ďalšie informácie:</a:t>
            </a:r>
            <a:endParaRPr lang="en-US" altLang="sk-SK" sz="2400" b="1" i="1" dirty="0" smtClean="0">
              <a:solidFill>
                <a:schemeClr val="accent1">
                  <a:lumMod val="75000"/>
                </a:schemeClr>
              </a:solidFill>
              <a:latin typeface="Century Gothic" pitchFamily="34" charset="0"/>
            </a:endParaRPr>
          </a:p>
        </p:txBody>
      </p:sp>
      <p:sp>
        <p:nvSpPr>
          <p:cNvPr id="2" name="TextovéPole 1"/>
          <p:cNvSpPr txBox="1"/>
          <p:nvPr/>
        </p:nvSpPr>
        <p:spPr>
          <a:xfrm>
            <a:off x="730250" y="1206500"/>
            <a:ext cx="7645400" cy="46323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sk-SK" sz="1500" dirty="0">
                <a:latin typeface="Century Gothic" panose="020B0502020202020204" pitchFamily="34" charset="0"/>
              </a:rPr>
              <a:t>Postup po podpise zmluvy o poskytnutí NFP:</a:t>
            </a:r>
          </a:p>
          <a:p>
            <a:pPr>
              <a:defRPr/>
            </a:pPr>
            <a:endParaRPr lang="sk-SK" sz="1000" dirty="0">
              <a:latin typeface="Century Gothic" panose="020B0502020202020204" pitchFamily="34" charset="0"/>
            </a:endParaRPr>
          </a:p>
          <a:p>
            <a:pPr marL="285750" indent="-285750" algn="just">
              <a:spcAft>
                <a:spcPts val="600"/>
              </a:spcAft>
              <a:buFont typeface="Wingdings" pitchFamily="2" charset="2"/>
              <a:buChar char="ü"/>
              <a:defRPr/>
            </a:pPr>
            <a:r>
              <a:rPr lang="sk-SK" sz="1500" dirty="0">
                <a:latin typeface="Century Gothic" panose="020B0502020202020204" pitchFamily="34" charset="0"/>
              </a:rPr>
              <a:t>Prijímateľ predloží bezodkladne (najneskôr však do 10 pracovných dní) po nadobudnutí účinnosti zmluvy o poskytnutí NFP (čl. 3, bod 25 všeobecných zmluvných podmienok – príloha č. 1 zmluvy):</a:t>
            </a:r>
          </a:p>
          <a:p>
            <a:pPr marL="536575" indent="-263525" algn="just">
              <a:defRPr/>
            </a:pPr>
            <a:r>
              <a:rPr lang="sk-SK" sz="1500" dirty="0">
                <a:latin typeface="Century Gothic" panose="020B0502020202020204" pitchFamily="34" charset="0"/>
              </a:rPr>
              <a:t>a) </a:t>
            </a:r>
            <a:r>
              <a:rPr lang="sk-SK" sz="1500" u="sng" dirty="0">
                <a:latin typeface="Century Gothic" panose="020B0502020202020204" pitchFamily="34" charset="0"/>
              </a:rPr>
              <a:t>kompletnú dokumentáciu z procesu VO</a:t>
            </a:r>
            <a:r>
              <a:rPr lang="sk-SK" sz="1500" dirty="0">
                <a:latin typeface="Century Gothic" panose="020B0502020202020204" pitchFamily="34" charset="0"/>
              </a:rPr>
              <a:t> k aktivitám projektu </a:t>
            </a:r>
            <a:r>
              <a:rPr lang="sk-SK" sz="1500" u="sng" dirty="0">
                <a:latin typeface="Century Gothic" panose="020B0502020202020204" pitchFamily="34" charset="0"/>
              </a:rPr>
              <a:t>v prípade</a:t>
            </a:r>
            <a:r>
              <a:rPr lang="sk-SK" sz="1500" dirty="0">
                <a:latin typeface="Century Gothic" panose="020B0502020202020204" pitchFamily="34" charset="0"/>
              </a:rPr>
              <a:t>, ak ku dňu nadobudnutia účinnosti Zmluvy o poskytnutí NFP prijímateľ </a:t>
            </a:r>
            <a:r>
              <a:rPr lang="sk-SK" sz="1500" u="sng" dirty="0">
                <a:latin typeface="Century Gothic" panose="020B0502020202020204" pitchFamily="34" charset="0"/>
              </a:rPr>
              <a:t>uzavrel zmluvu </a:t>
            </a:r>
            <a:r>
              <a:rPr lang="sk-SK" sz="1500" dirty="0">
                <a:latin typeface="Century Gothic" panose="020B0502020202020204" pitchFamily="34" charset="0"/>
              </a:rPr>
              <a:t>s úspešným uchádzačom alebo</a:t>
            </a:r>
          </a:p>
          <a:p>
            <a:pPr marL="536575" indent="-263525" algn="just">
              <a:defRPr/>
            </a:pPr>
            <a:r>
              <a:rPr lang="sk-SK" sz="1500" dirty="0">
                <a:latin typeface="Century Gothic" panose="020B0502020202020204" pitchFamily="34" charset="0"/>
              </a:rPr>
              <a:t>b) </a:t>
            </a:r>
            <a:r>
              <a:rPr lang="sk-SK" sz="1500" u="sng" dirty="0">
                <a:latin typeface="Century Gothic" panose="020B0502020202020204" pitchFamily="34" charset="0"/>
              </a:rPr>
              <a:t>informáciu o stave</a:t>
            </a:r>
            <a:r>
              <a:rPr lang="sk-SK" sz="1500" dirty="0">
                <a:latin typeface="Century Gothic" panose="020B0502020202020204" pitchFamily="34" charset="0"/>
              </a:rPr>
              <a:t>, v akom sa proces VO k aktivitám projektu nachádza, </a:t>
            </a:r>
            <a:r>
              <a:rPr lang="sk-SK" sz="1500" u="sng" dirty="0">
                <a:latin typeface="Century Gothic" panose="020B0502020202020204" pitchFamily="34" charset="0"/>
              </a:rPr>
              <a:t>v prípade, ak ku dňu nadobudnutia účinnosti zmluvy o poskytnutí NFP prijímateľ neuzavrel zmluvu</a:t>
            </a:r>
            <a:r>
              <a:rPr lang="sk-SK" sz="1500" dirty="0">
                <a:latin typeface="Century Gothic" panose="020B0502020202020204" pitchFamily="34" charset="0"/>
              </a:rPr>
              <a:t> s úspešným uchádzačom.</a:t>
            </a:r>
          </a:p>
          <a:p>
            <a:pPr algn="just">
              <a:defRPr/>
            </a:pPr>
            <a:endParaRPr lang="sk-SK" sz="1000" dirty="0">
              <a:latin typeface="Century Gothic" panose="020B0502020202020204" pitchFamily="34" charset="0"/>
            </a:endParaRPr>
          </a:p>
          <a:p>
            <a:pPr marL="285750" indent="-285750" algn="just">
              <a:buFont typeface="Wingdings" pitchFamily="2" charset="2"/>
              <a:buChar char="ü"/>
              <a:defRPr/>
            </a:pPr>
            <a:r>
              <a:rPr lang="sk-SK" sz="1500" dirty="0">
                <a:latin typeface="Century Gothic" panose="020B0502020202020204" pitchFamily="34" charset="0"/>
              </a:rPr>
              <a:t>Ak prijímateľ ku dňu nadobudnutia účinnosti Zmluvy o poskytnutí NFP neuzavrel zmluvu s úspešným uchádzačom, nesmie tak urobiť a je povinný predložiť poskytovateľovi dokumentáciu z príslušného VO na ex-ante kontrolu.</a:t>
            </a:r>
          </a:p>
          <a:p>
            <a:pPr marL="285750" indent="-285750" algn="just">
              <a:buFont typeface="Wingdings" pitchFamily="2" charset="2"/>
              <a:buChar char="ü"/>
              <a:defRPr/>
            </a:pPr>
            <a:r>
              <a:rPr lang="sk-SK" sz="1500" dirty="0">
                <a:latin typeface="Century Gothic" panose="020B0502020202020204" pitchFamily="34" charset="0"/>
              </a:rPr>
              <a:t>Poskytovateľ vykoná príslušnú kontrolu dokumentácie z VO vzhľadom na stav, v akom sa VO nachádza v momente nadobudnutia účinnosti zmluvy o poskytnutí NFP.</a:t>
            </a:r>
          </a:p>
          <a:p>
            <a:pPr marL="285750" indent="-285750" algn="just">
              <a:buFont typeface="Wingdings" pitchFamily="2" charset="2"/>
              <a:buChar char="ü"/>
              <a:defRPr/>
            </a:pPr>
            <a:r>
              <a:rPr lang="sk-SK" sz="1500" dirty="0">
                <a:latin typeface="Century Gothic" panose="020B0502020202020204" pitchFamily="34" charset="0"/>
              </a:rPr>
              <a:t>Pravidlo 1 + 1 kontrola VO (prijímateľ môže predložiť dokumentáciu z VO poskytovateľovi na kontrolu max. dvakrát).</a:t>
            </a:r>
          </a:p>
        </p:txBody>
      </p:sp>
      <p:pic>
        <p:nvPicPr>
          <p:cNvPr id="15364" name="Obrázok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650" y="6005513"/>
            <a:ext cx="860425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5" name="Obrázok 14" descr="C:\Users\kurucova\AppData\Local\Microsoft\Windows\INetCache\Content.Outlook\QHOJ63UD\Ministerstvo hospodarstva SR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68938" y="6197600"/>
            <a:ext cx="1462087" cy="35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6" name="Obrázok 1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78263" y="6084888"/>
            <a:ext cx="1019175" cy="55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7" name="Obrázok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78013" y="6084888"/>
            <a:ext cx="1633537" cy="608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8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3463" y="6226175"/>
            <a:ext cx="1485900" cy="266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250" y="0"/>
            <a:ext cx="7683500" cy="5761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Rectangle 8"/>
          <p:cNvSpPr/>
          <p:nvPr/>
        </p:nvSpPr>
        <p:spPr>
          <a:xfrm>
            <a:off x="0" y="0"/>
            <a:ext cx="9144000" cy="5767388"/>
          </a:xfrm>
          <a:prstGeom prst="rect">
            <a:avLst/>
          </a:prstGeom>
          <a:solidFill>
            <a:srgbClr val="E19F3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sk-SK"/>
          </a:p>
        </p:txBody>
      </p:sp>
      <p:pic>
        <p:nvPicPr>
          <p:cNvPr id="16388" name="Picture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9963" y="150813"/>
            <a:ext cx="7683500" cy="5761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89" name="TextBox 7"/>
          <p:cNvSpPr txBox="1">
            <a:spLocks noChangeArrowheads="1"/>
          </p:cNvSpPr>
          <p:nvPr/>
        </p:nvSpPr>
        <p:spPr bwMode="auto">
          <a:xfrm>
            <a:off x="1162050" y="1725613"/>
            <a:ext cx="7124700" cy="230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sk-SK" altLang="sk-SK" sz="3600" b="1">
                <a:solidFill>
                  <a:schemeClr val="bg1"/>
                </a:solidFill>
                <a:latin typeface="Century Gothic" pitchFamily="34" charset="0"/>
              </a:rPr>
              <a:t>Výzva na predkladanie </a:t>
            </a:r>
            <a:br>
              <a:rPr lang="sk-SK" altLang="sk-SK" sz="3600" b="1">
                <a:solidFill>
                  <a:schemeClr val="bg1"/>
                </a:solidFill>
                <a:latin typeface="Century Gothic" pitchFamily="34" charset="0"/>
              </a:rPr>
            </a:br>
            <a:r>
              <a:rPr lang="sk-SK" altLang="sk-SK" sz="3600" b="1">
                <a:solidFill>
                  <a:schemeClr val="bg1"/>
                </a:solidFill>
                <a:latin typeface="Century Gothic" pitchFamily="34" charset="0"/>
              </a:rPr>
              <a:t>Žiadostí o Nenávratný Finančný Príspevok</a:t>
            </a:r>
            <a:br>
              <a:rPr lang="sk-SK" altLang="sk-SK" sz="3600" b="1">
                <a:solidFill>
                  <a:schemeClr val="bg1"/>
                </a:solidFill>
                <a:latin typeface="Century Gothic" pitchFamily="34" charset="0"/>
              </a:rPr>
            </a:br>
            <a:r>
              <a:rPr lang="sk-SK" altLang="sk-SK" sz="3600" b="1">
                <a:solidFill>
                  <a:schemeClr val="bg1"/>
                </a:solidFill>
                <a:latin typeface="Century Gothic" pitchFamily="34" charset="0"/>
              </a:rPr>
              <a:t>OPVaI-MH/DP/2016/1.2.2-02</a:t>
            </a:r>
            <a:endParaRPr lang="en-US" altLang="sk-SK" sz="3600" b="1">
              <a:solidFill>
                <a:schemeClr val="bg1"/>
              </a:solidFill>
              <a:latin typeface="Century Gothic" pitchFamily="34" charset="0"/>
            </a:endParaRPr>
          </a:p>
        </p:txBody>
      </p:sp>
      <p:sp>
        <p:nvSpPr>
          <p:cNvPr id="12" name="Rectangle 3"/>
          <p:cNvSpPr/>
          <p:nvPr/>
        </p:nvSpPr>
        <p:spPr>
          <a:xfrm>
            <a:off x="0" y="0"/>
            <a:ext cx="9144000" cy="5784850"/>
          </a:xfrm>
          <a:prstGeom prst="rect">
            <a:avLst/>
          </a:prstGeom>
          <a:solidFill>
            <a:srgbClr val="9DBF5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sk-SK"/>
          </a:p>
        </p:txBody>
      </p:sp>
      <p:pic>
        <p:nvPicPr>
          <p:cNvPr id="16391" name="Picture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5663" y="327025"/>
            <a:ext cx="7683500" cy="5684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92" name="BlokTextu 1"/>
          <p:cNvSpPr txBox="1">
            <a:spLocks noChangeArrowheads="1"/>
          </p:cNvSpPr>
          <p:nvPr/>
        </p:nvSpPr>
        <p:spPr bwMode="auto">
          <a:xfrm>
            <a:off x="777875" y="847725"/>
            <a:ext cx="7524750" cy="203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sk-SK" altLang="sk-SK" sz="5600" b="1">
                <a:solidFill>
                  <a:schemeClr val="bg1"/>
                </a:solidFill>
                <a:latin typeface="Century Gothic" pitchFamily="34" charset="0"/>
              </a:rPr>
              <a:t>Ďakujeme za pozornosť.</a:t>
            </a:r>
            <a:endParaRPr lang="en-US" altLang="sk-SK" sz="5600" b="1">
              <a:solidFill>
                <a:schemeClr val="bg1"/>
              </a:solidFill>
              <a:latin typeface="Century Gothic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endParaRPr lang="sk-SK" altLang="sk-SK" sz="1400" b="1">
              <a:latin typeface="Century Gothic" pitchFamily="34" charset="0"/>
            </a:endParaRPr>
          </a:p>
        </p:txBody>
      </p:sp>
      <p:sp>
        <p:nvSpPr>
          <p:cNvPr id="16393" name="BlokTextu 3"/>
          <p:cNvSpPr txBox="1">
            <a:spLocks noChangeArrowheads="1"/>
          </p:cNvSpPr>
          <p:nvPr/>
        </p:nvSpPr>
        <p:spPr bwMode="auto">
          <a:xfrm>
            <a:off x="850900" y="3559175"/>
            <a:ext cx="3644900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sk-SK" altLang="sk-SK" sz="1800" b="1">
                <a:solidFill>
                  <a:schemeClr val="bg1"/>
                </a:solidFill>
                <a:latin typeface="Century Gothic" pitchFamily="34" charset="0"/>
              </a:rPr>
              <a:t>Ministerstvo hospodárstva SR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sk-SK" altLang="sk-SK" sz="1800">
                <a:solidFill>
                  <a:schemeClr val="bg1"/>
                </a:solidFill>
                <a:latin typeface="Century Gothic" pitchFamily="34" charset="0"/>
              </a:rPr>
              <a:t>Mierová 19</a:t>
            </a:r>
            <a:br>
              <a:rPr lang="sk-SK" altLang="sk-SK" sz="1800">
                <a:solidFill>
                  <a:schemeClr val="bg1"/>
                </a:solidFill>
                <a:latin typeface="Century Gothic" pitchFamily="34" charset="0"/>
              </a:rPr>
            </a:br>
            <a:r>
              <a:rPr lang="sk-SK" altLang="sk-SK" sz="1800">
                <a:solidFill>
                  <a:schemeClr val="bg1"/>
                </a:solidFill>
                <a:latin typeface="Century Gothic" pitchFamily="34" charset="0"/>
              </a:rPr>
              <a:t>827 15  Bratislava 212 </a:t>
            </a:r>
          </a:p>
        </p:txBody>
      </p:sp>
      <p:sp>
        <p:nvSpPr>
          <p:cNvPr id="16394" name="BlokTextu 5"/>
          <p:cNvSpPr txBox="1">
            <a:spLocks noChangeArrowheads="1"/>
          </p:cNvSpPr>
          <p:nvPr/>
        </p:nvSpPr>
        <p:spPr bwMode="auto">
          <a:xfrm>
            <a:off x="4495800" y="3559175"/>
            <a:ext cx="4321175" cy="1201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sk-SK" altLang="sk-SK" sz="1800" b="1">
                <a:solidFill>
                  <a:schemeClr val="bg1"/>
                </a:solidFill>
                <a:latin typeface="Century Gothic" pitchFamily="34" charset="0"/>
              </a:rPr>
              <a:t>Slovenská inovačná a energetická agentúra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sk-SK" altLang="sk-SK" sz="1800">
                <a:solidFill>
                  <a:schemeClr val="bg1"/>
                </a:solidFill>
                <a:latin typeface="Century Gothic" pitchFamily="34" charset="0"/>
              </a:rPr>
              <a:t>Bajkalská 27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sk-SK" altLang="sk-SK" sz="1800">
                <a:solidFill>
                  <a:schemeClr val="bg1"/>
                </a:solidFill>
                <a:latin typeface="Century Gothic" pitchFamily="34" charset="0"/>
              </a:rPr>
              <a:t>827 99  Bratislava</a:t>
            </a:r>
          </a:p>
        </p:txBody>
      </p:sp>
      <p:sp>
        <p:nvSpPr>
          <p:cNvPr id="16395" name="BlokTextu 16"/>
          <p:cNvSpPr txBox="1">
            <a:spLocks noChangeArrowheads="1"/>
          </p:cNvSpPr>
          <p:nvPr/>
        </p:nvSpPr>
        <p:spPr bwMode="auto">
          <a:xfrm>
            <a:off x="836613" y="4878388"/>
            <a:ext cx="7443787" cy="723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sk-SK" altLang="sk-SK" b="1">
                <a:solidFill>
                  <a:schemeClr val="bg1"/>
                </a:solidFill>
                <a:latin typeface="Century Gothic" pitchFamily="34" charset="0"/>
              </a:rPr>
              <a:t>e-mail: </a:t>
            </a:r>
            <a:r>
              <a:rPr lang="sk-SK" altLang="sk-SK" sz="2800" b="1">
                <a:solidFill>
                  <a:schemeClr val="bg1"/>
                </a:solidFill>
                <a:latin typeface="Century Gothic" pitchFamily="34" charset="0"/>
              </a:rPr>
              <a:t>opvai@siea.gov.sk</a:t>
            </a:r>
            <a:endParaRPr lang="en-US" altLang="sk-SK" sz="2800" b="1">
              <a:solidFill>
                <a:schemeClr val="bg1"/>
              </a:solidFill>
              <a:latin typeface="Century Gothic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endParaRPr lang="sk-SK" altLang="sk-SK" sz="800" b="1">
              <a:latin typeface="Century Gothic" pitchFamily="34" charset="0"/>
            </a:endParaRPr>
          </a:p>
        </p:txBody>
      </p:sp>
      <p:sp>
        <p:nvSpPr>
          <p:cNvPr id="16396" name="BlokTextu 17"/>
          <p:cNvSpPr txBox="1">
            <a:spLocks noChangeArrowheads="1"/>
          </p:cNvSpPr>
          <p:nvPr/>
        </p:nvSpPr>
        <p:spPr bwMode="auto">
          <a:xfrm>
            <a:off x="836613" y="3032125"/>
            <a:ext cx="3703637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sk-SK" altLang="sk-SK" sz="2400" b="1">
                <a:solidFill>
                  <a:schemeClr val="bg1"/>
                </a:solidFill>
                <a:latin typeface="Century Gothic" pitchFamily="34" charset="0"/>
              </a:rPr>
              <a:t>Kontakty:</a:t>
            </a:r>
            <a:endParaRPr lang="sk-SK" altLang="sk-SK" sz="2400">
              <a:solidFill>
                <a:schemeClr val="bg1"/>
              </a:solidFill>
              <a:latin typeface="Century Gothic" pitchFamily="34" charset="0"/>
            </a:endParaRPr>
          </a:p>
        </p:txBody>
      </p:sp>
      <p:pic>
        <p:nvPicPr>
          <p:cNvPr id="16397" name="Obrázok 1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650" y="6005513"/>
            <a:ext cx="860425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98" name="Obrázok 14" descr="C:\Users\kurucova\AppData\Local\Microsoft\Windows\INetCache\Content.Outlook\QHOJ63UD\Ministerstvo hospodarstva SR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68938" y="6197600"/>
            <a:ext cx="1462087" cy="35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99" name="Obrázok 1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78263" y="6084888"/>
            <a:ext cx="1019175" cy="55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400" name="Obrázok 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78013" y="6084888"/>
            <a:ext cx="1633537" cy="608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401" name="Picture 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3463" y="6226175"/>
            <a:ext cx="1485900" cy="266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250" y="0"/>
            <a:ext cx="7683500" cy="5761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Rectangle 8"/>
          <p:cNvSpPr/>
          <p:nvPr/>
        </p:nvSpPr>
        <p:spPr>
          <a:xfrm>
            <a:off x="0" y="0"/>
            <a:ext cx="9144000" cy="5767388"/>
          </a:xfrm>
          <a:prstGeom prst="rect">
            <a:avLst/>
          </a:prstGeom>
          <a:solidFill>
            <a:srgbClr val="E19F3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sk-SK"/>
          </a:p>
        </p:txBody>
      </p:sp>
      <p:pic>
        <p:nvPicPr>
          <p:cNvPr id="3076" name="Picture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9963" y="150813"/>
            <a:ext cx="7683500" cy="5761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7" name="TextBox 7"/>
          <p:cNvSpPr txBox="1">
            <a:spLocks noChangeArrowheads="1"/>
          </p:cNvSpPr>
          <p:nvPr/>
        </p:nvSpPr>
        <p:spPr bwMode="auto">
          <a:xfrm>
            <a:off x="1162050" y="1725613"/>
            <a:ext cx="7124700" cy="2246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sk-SK" altLang="sk-SK" sz="2800" b="1">
                <a:solidFill>
                  <a:schemeClr val="bg1"/>
                </a:solidFill>
                <a:latin typeface="Century Gothic" pitchFamily="34" charset="0"/>
              </a:rPr>
              <a:t>Výzvy na predkladanie </a:t>
            </a:r>
            <a:br>
              <a:rPr lang="sk-SK" altLang="sk-SK" sz="2800" b="1">
                <a:solidFill>
                  <a:schemeClr val="bg1"/>
                </a:solidFill>
                <a:latin typeface="Century Gothic" pitchFamily="34" charset="0"/>
              </a:rPr>
            </a:br>
            <a:r>
              <a:rPr lang="sk-SK" altLang="sk-SK" sz="2800" b="1">
                <a:solidFill>
                  <a:schemeClr val="bg1"/>
                </a:solidFill>
                <a:latin typeface="Century Gothic" pitchFamily="34" charset="0"/>
              </a:rPr>
              <a:t>žiadostí o poskytnutie nenávratného finančného príspevku</a:t>
            </a:r>
            <a:br>
              <a:rPr lang="sk-SK" altLang="sk-SK" sz="2800" b="1">
                <a:solidFill>
                  <a:schemeClr val="bg1"/>
                </a:solidFill>
                <a:latin typeface="Century Gothic" pitchFamily="34" charset="0"/>
              </a:rPr>
            </a:br>
            <a:r>
              <a:rPr lang="sk-SK" altLang="sk-SK" sz="2800" b="1">
                <a:solidFill>
                  <a:schemeClr val="bg1"/>
                </a:solidFill>
                <a:latin typeface="Century Gothic" pitchFamily="34" charset="0"/>
              </a:rPr>
              <a:t>OPVaI-MH/DP/2016/3.1.1-03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sk-SK" altLang="sk-SK" sz="2800" b="1">
                <a:solidFill>
                  <a:schemeClr val="bg1"/>
                </a:solidFill>
                <a:latin typeface="Century Gothic" pitchFamily="34" charset="0"/>
              </a:rPr>
              <a:t>a OPVaI-MH/DP/2016/3.3.1-04</a:t>
            </a:r>
            <a:endParaRPr lang="en-US" altLang="sk-SK" sz="2800" b="1">
              <a:solidFill>
                <a:schemeClr val="bg1"/>
              </a:solidFill>
              <a:latin typeface="Century Gothic" pitchFamily="34" charset="0"/>
            </a:endParaRPr>
          </a:p>
        </p:txBody>
      </p:sp>
      <p:pic>
        <p:nvPicPr>
          <p:cNvPr id="3078" name="Obrázok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650" y="6005513"/>
            <a:ext cx="860425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9" name="Obrázok 14" descr="C:\Users\kurucova\AppData\Local\Microsoft\Windows\INetCache\Content.Outlook\QHOJ63UD\Ministerstvo hospodarstva SR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68938" y="6197600"/>
            <a:ext cx="1462087" cy="35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0" name="Obrázok 1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78263" y="6084888"/>
            <a:ext cx="1019175" cy="55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1" name="Obrázok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78013" y="6084888"/>
            <a:ext cx="1633537" cy="608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2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3463" y="6226175"/>
            <a:ext cx="1485900" cy="266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250" y="0"/>
            <a:ext cx="7683500" cy="5761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Rectangle 8"/>
          <p:cNvSpPr/>
          <p:nvPr/>
        </p:nvSpPr>
        <p:spPr>
          <a:xfrm>
            <a:off x="0" y="0"/>
            <a:ext cx="9144000" cy="5767388"/>
          </a:xfrm>
          <a:prstGeom prst="rect">
            <a:avLst/>
          </a:prstGeom>
          <a:solidFill>
            <a:srgbClr val="E19F3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sk-SK"/>
          </a:p>
        </p:txBody>
      </p:sp>
      <p:pic>
        <p:nvPicPr>
          <p:cNvPr id="4100" name="Picture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9963" y="150813"/>
            <a:ext cx="7683500" cy="5761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1" name="TextBox 7"/>
          <p:cNvSpPr txBox="1">
            <a:spLocks noChangeArrowheads="1"/>
          </p:cNvSpPr>
          <p:nvPr/>
        </p:nvSpPr>
        <p:spPr bwMode="auto">
          <a:xfrm>
            <a:off x="1098550" y="2547938"/>
            <a:ext cx="7126288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algn="ctr">
              <a:spcBef>
                <a:spcPct val="0"/>
              </a:spcBef>
              <a:buFont typeface="Arial" charset="0"/>
              <a:buNone/>
            </a:pPr>
            <a:r>
              <a:rPr lang="sk-SK" altLang="sk-SK" sz="3600" b="1">
                <a:solidFill>
                  <a:schemeClr val="bg1"/>
                </a:solidFill>
                <a:latin typeface="Century Gothic" pitchFamily="34" charset="0"/>
              </a:rPr>
              <a:t>3. Verejné obstarávanie</a:t>
            </a:r>
          </a:p>
        </p:txBody>
      </p:sp>
      <p:pic>
        <p:nvPicPr>
          <p:cNvPr id="4102" name="Obrázok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650" y="6005513"/>
            <a:ext cx="860425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3" name="Obrázok 14" descr="C:\Users\kurucova\AppData\Local\Microsoft\Windows\INetCache\Content.Outlook\QHOJ63UD\Ministerstvo hospodarstva SR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68938" y="6197600"/>
            <a:ext cx="1462087" cy="35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4" name="Obrázok 1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78263" y="6084888"/>
            <a:ext cx="1019175" cy="55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5" name="Obrázok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78013" y="6084888"/>
            <a:ext cx="1633537" cy="608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6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3463" y="6226175"/>
            <a:ext cx="1485900" cy="266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extBox 7"/>
          <p:cNvSpPr txBox="1">
            <a:spLocks noChangeArrowheads="1"/>
          </p:cNvSpPr>
          <p:nvPr/>
        </p:nvSpPr>
        <p:spPr bwMode="auto">
          <a:xfrm>
            <a:off x="866775" y="2544763"/>
            <a:ext cx="7389813" cy="1939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algn="just"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sk-SK" altLang="sk-SK" sz="1600" b="1">
                <a:latin typeface="Century Gothic" pitchFamily="34" charset="0"/>
              </a:rPr>
              <a:t>Všetky verejné obstarávania na dodanie tovaru a poskytnutie služieb bezprostredne súvisiacich s realizáciou hlavnej aktivity projektu musia byť realizované </a:t>
            </a:r>
            <a:r>
              <a:rPr lang="sk-SK" altLang="sk-SK" sz="1600" b="1" u="sng">
                <a:latin typeface="Century Gothic" pitchFamily="34" charset="0"/>
              </a:rPr>
              <a:t>v súlade so zákonom o verejnom obstarávaní</a:t>
            </a:r>
            <a:r>
              <a:rPr lang="sk-SK" altLang="sk-SK" sz="1600" b="1">
                <a:latin typeface="Century Gothic" pitchFamily="34" charset="0"/>
              </a:rPr>
              <a:t>, </a:t>
            </a:r>
            <a:r>
              <a:rPr lang="sk-SK" altLang="sk-SK" sz="1600" b="1" u="sng">
                <a:latin typeface="Century Gothic" pitchFamily="34" charset="0"/>
              </a:rPr>
              <a:t>smernicou o verejnom obstarávaní</a:t>
            </a:r>
            <a:r>
              <a:rPr lang="sk-SK" altLang="sk-SK" sz="1600" b="1">
                <a:latin typeface="Century Gothic" pitchFamily="34" charset="0"/>
              </a:rPr>
              <a:t>, </a:t>
            </a:r>
            <a:r>
              <a:rPr lang="sk-SK" altLang="sk-SK" sz="1600" b="1" u="sng">
                <a:latin typeface="Century Gothic" pitchFamily="34" charset="0"/>
              </a:rPr>
              <a:t>zmluvou o poskytnutí NFP</a:t>
            </a:r>
            <a:r>
              <a:rPr lang="sk-SK" altLang="sk-SK" sz="1600" b="1">
                <a:latin typeface="Century Gothic" pitchFamily="34" charset="0"/>
              </a:rPr>
              <a:t> a </a:t>
            </a:r>
            <a:r>
              <a:rPr lang="sk-SK" altLang="sk-SK" sz="1600" b="1" u="sng">
                <a:latin typeface="Century Gothic" pitchFamily="34" charset="0"/>
              </a:rPr>
              <a:t>Príručkou k procesu verejného obstarávania.</a:t>
            </a:r>
          </a:p>
        </p:txBody>
      </p:sp>
      <p:sp>
        <p:nvSpPr>
          <p:cNvPr id="5123" name="TextBox 7"/>
          <p:cNvSpPr txBox="1">
            <a:spLocks noChangeArrowheads="1"/>
          </p:cNvSpPr>
          <p:nvPr/>
        </p:nvSpPr>
        <p:spPr bwMode="auto">
          <a:xfrm>
            <a:off x="1970088" y="1214438"/>
            <a:ext cx="5140325" cy="615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sk-SK" altLang="sk-SK" sz="3400" b="1">
                <a:latin typeface="Century Gothic" pitchFamily="34" charset="0"/>
              </a:rPr>
              <a:t>Verejné obstarávanie</a:t>
            </a:r>
          </a:p>
        </p:txBody>
      </p:sp>
      <p:pic>
        <p:nvPicPr>
          <p:cNvPr id="5124" name="Obrázok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650" y="6005513"/>
            <a:ext cx="860425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5" name="Obrázok 14" descr="C:\Users\kurucova\AppData\Local\Microsoft\Windows\INetCache\Content.Outlook\QHOJ63UD\Ministerstvo hospodarstva SR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68938" y="6197600"/>
            <a:ext cx="1462087" cy="35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6" name="Obrázok 1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78263" y="6084888"/>
            <a:ext cx="1019175" cy="55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7" name="Obrázok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78013" y="6084888"/>
            <a:ext cx="1633537" cy="608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8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3463" y="6226175"/>
            <a:ext cx="1485900" cy="266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extBox 7"/>
          <p:cNvSpPr txBox="1">
            <a:spLocks noChangeArrowheads="1"/>
          </p:cNvSpPr>
          <p:nvPr/>
        </p:nvSpPr>
        <p:spPr bwMode="auto">
          <a:xfrm>
            <a:off x="777875" y="868363"/>
            <a:ext cx="7859713" cy="1169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>
              <a:defRPr sz="28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>
              <a:defRPr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>
              <a:defRPr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eaLnBrk="1" hangingPunct="1">
              <a:defRPr/>
            </a:pPr>
            <a:r>
              <a:rPr lang="sk-SK" altLang="sk-SK" sz="2000" b="1" dirty="0" smtClean="0">
                <a:latin typeface="Century Gothic" pitchFamily="34" charset="0"/>
              </a:rPr>
              <a:t>Podmienka poskytnutia príspevku:</a:t>
            </a:r>
          </a:p>
          <a:p>
            <a:pPr eaLnBrk="1" hangingPunct="1">
              <a:defRPr/>
            </a:pPr>
            <a:endParaRPr lang="sk-SK" altLang="sk-SK" sz="1000" dirty="0" smtClean="0">
              <a:latin typeface="Century Gothic" pitchFamily="34" charset="0"/>
            </a:endParaRPr>
          </a:p>
          <a:p>
            <a:pPr algn="just" eaLnBrk="1" hangingPunct="1">
              <a:defRPr/>
            </a:pPr>
            <a:r>
              <a:rPr lang="sk-SK" altLang="sk-SK" sz="2000" b="1" dirty="0" smtClean="0">
                <a:solidFill>
                  <a:schemeClr val="accent1">
                    <a:lumMod val="75000"/>
                  </a:schemeClr>
                </a:solidFill>
                <a:latin typeface="Century Gothic" pitchFamily="34" charset="0"/>
              </a:rPr>
              <a:t>Podmienka začatia verejného obstarávania (VO) na hlavnú aktivitu projektu</a:t>
            </a:r>
          </a:p>
        </p:txBody>
      </p:sp>
      <p:sp>
        <p:nvSpPr>
          <p:cNvPr id="6147" name="TextBox 7"/>
          <p:cNvSpPr txBox="1">
            <a:spLocks noChangeArrowheads="1"/>
          </p:cNvSpPr>
          <p:nvPr/>
        </p:nvSpPr>
        <p:spPr bwMode="auto">
          <a:xfrm>
            <a:off x="785813" y="2038350"/>
            <a:ext cx="7843837" cy="2085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algn="just"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sk-SK" altLang="sk-SK" sz="1600">
                <a:latin typeface="Century Gothic" pitchFamily="34" charset="0"/>
              </a:rPr>
              <a:t>Žiadateľ je povinný ku dňu predloženia žiadosti o NFP začať všetky VO na hlavnú aktivitu projektu, ktorú bude realizovať dodávateľsky, a ktorá je predmetom oprávnených výdavkov projektu.</a:t>
            </a:r>
          </a:p>
          <a:p>
            <a:pPr algn="just"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endParaRPr lang="sk-SK" altLang="sk-SK" sz="400">
              <a:latin typeface="Century Gothic" pitchFamily="34" charset="0"/>
            </a:endParaRPr>
          </a:p>
          <a:p>
            <a:pPr algn="just"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sk-SK" altLang="sk-SK" sz="1400">
                <a:latin typeface="Century Gothic" pitchFamily="34" charset="0"/>
              </a:rPr>
              <a:t>VO </a:t>
            </a:r>
            <a:r>
              <a:rPr lang="sk-SK" altLang="sk-SK" sz="1400" u="sng">
                <a:latin typeface="Century Gothic" pitchFamily="34" charset="0"/>
              </a:rPr>
              <a:t>sa považuje za začaté dňom odoslania oznámenia o vyhlásení VO alebo iného obdobného dokumentu, ktorým sa VO vyhlasuje</a:t>
            </a:r>
            <a:r>
              <a:rPr lang="sk-SK" altLang="sk-SK" sz="1400">
                <a:latin typeface="Century Gothic" pitchFamily="34" charset="0"/>
              </a:rPr>
              <a:t>, na zverejnenie spôsobom stanoveným zákonom o VO. Zverejnenie predbežného oznámenia alebo jeho zaslanie na zverejnenie sa nepovažuje za začatie VO.</a:t>
            </a:r>
          </a:p>
        </p:txBody>
      </p:sp>
      <p:sp>
        <p:nvSpPr>
          <p:cNvPr id="6148" name="TextovéPole 5"/>
          <p:cNvSpPr txBox="1">
            <a:spLocks noChangeArrowheads="1"/>
          </p:cNvSpPr>
          <p:nvPr/>
        </p:nvSpPr>
        <p:spPr bwMode="auto">
          <a:xfrm>
            <a:off x="785813" y="4198938"/>
            <a:ext cx="7861300" cy="10763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sk-SK" altLang="sk-SK" sz="1600" b="1" u="sng">
                <a:latin typeface="Century Gothic" pitchFamily="34" charset="0"/>
              </a:rPr>
              <a:t>Upozornenie:</a:t>
            </a:r>
            <a:r>
              <a:rPr lang="sk-SK" altLang="sk-SK" sz="1600">
                <a:latin typeface="Century Gothic" pitchFamily="34" charset="0"/>
              </a:rPr>
              <a:t> Pre účely posúdenia splnenia tejto podmienky poskytnutia príspevku </a:t>
            </a:r>
            <a:r>
              <a:rPr lang="sk-SK" altLang="sk-SK" sz="1600" u="sng">
                <a:latin typeface="Century Gothic" pitchFamily="34" charset="0"/>
              </a:rPr>
              <a:t>nebudú akceptované</a:t>
            </a:r>
            <a:r>
              <a:rPr lang="sk-SK" altLang="sk-SK" sz="1600">
                <a:latin typeface="Century Gothic" pitchFamily="34" charset="0"/>
              </a:rPr>
              <a:t> VO začaté pred 18. 04. 2016, ako ani obchodné verejné súťaže realizované postupom podľa §281 - §288 zákona č. 513/1991 Zb. Obchodný zákonník.</a:t>
            </a:r>
          </a:p>
        </p:txBody>
      </p:sp>
      <p:pic>
        <p:nvPicPr>
          <p:cNvPr id="6149" name="Obrázok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650" y="6005513"/>
            <a:ext cx="860425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0" name="Obrázok 14" descr="C:\Users\kurucova\AppData\Local\Microsoft\Windows\INetCache\Content.Outlook\QHOJ63UD\Ministerstvo hospodarstva SR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68938" y="6197600"/>
            <a:ext cx="1462087" cy="35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1" name="Obrázok 1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78263" y="6084888"/>
            <a:ext cx="1019175" cy="55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2" name="Obrázok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78013" y="6084888"/>
            <a:ext cx="1633537" cy="608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3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3463" y="6226175"/>
            <a:ext cx="1485900" cy="266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extBox 7"/>
          <p:cNvSpPr txBox="1">
            <a:spLocks noChangeArrowheads="1"/>
          </p:cNvSpPr>
          <p:nvPr/>
        </p:nvSpPr>
        <p:spPr bwMode="auto">
          <a:xfrm>
            <a:off x="852488" y="1019175"/>
            <a:ext cx="7859712" cy="862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>
              <a:defRPr sz="28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>
              <a:defRPr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>
              <a:defRPr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eaLnBrk="1" hangingPunct="1">
              <a:defRPr/>
            </a:pPr>
            <a:r>
              <a:rPr lang="sk-SK" altLang="sk-SK" sz="2000" b="1" dirty="0">
                <a:latin typeface="Century Gothic" pitchFamily="34" charset="0"/>
              </a:rPr>
              <a:t>Podmienka poskytnutia príspevku:</a:t>
            </a:r>
          </a:p>
          <a:p>
            <a:pPr eaLnBrk="1" hangingPunct="1">
              <a:defRPr/>
            </a:pPr>
            <a:endParaRPr lang="sk-SK" altLang="sk-SK" sz="1000" dirty="0">
              <a:latin typeface="Century Gothic" pitchFamily="34" charset="0"/>
            </a:endParaRPr>
          </a:p>
          <a:p>
            <a:pPr algn="just" eaLnBrk="1" hangingPunct="1">
              <a:defRPr/>
            </a:pPr>
            <a:r>
              <a:rPr lang="sk-SK" altLang="sk-SK" sz="2000" b="1" dirty="0">
                <a:solidFill>
                  <a:schemeClr val="accent1">
                    <a:lumMod val="75000"/>
                  </a:schemeClr>
                </a:solidFill>
                <a:latin typeface="Century Gothic" pitchFamily="34" charset="0"/>
              </a:rPr>
              <a:t>Podmienka </a:t>
            </a:r>
            <a:r>
              <a:rPr lang="sk-SK" altLang="sk-SK" sz="2000" b="1" dirty="0" smtClean="0">
                <a:solidFill>
                  <a:schemeClr val="accent1">
                    <a:lumMod val="75000"/>
                  </a:schemeClr>
                </a:solidFill>
                <a:latin typeface="Century Gothic" pitchFamily="34" charset="0"/>
              </a:rPr>
              <a:t>začatia VO na hlavnú aktivitu projektu</a:t>
            </a:r>
            <a:endParaRPr lang="sk-SK" altLang="sk-SK" sz="2000" b="1" dirty="0">
              <a:solidFill>
                <a:schemeClr val="accent1">
                  <a:lumMod val="75000"/>
                </a:schemeClr>
              </a:solidFill>
              <a:latin typeface="Century Gothic" pitchFamily="34" charset="0"/>
            </a:endParaRPr>
          </a:p>
        </p:txBody>
      </p:sp>
      <p:sp>
        <p:nvSpPr>
          <p:cNvPr id="6147" name="TextBox 7"/>
          <p:cNvSpPr txBox="1">
            <a:spLocks noChangeArrowheads="1"/>
          </p:cNvSpPr>
          <p:nvPr/>
        </p:nvSpPr>
        <p:spPr bwMode="auto">
          <a:xfrm>
            <a:off x="852488" y="2251075"/>
            <a:ext cx="7702550" cy="321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itchFamily="34" charset="-128"/>
              </a:defRPr>
            </a:lvl9pPr>
          </a:lstStyle>
          <a:p>
            <a:pPr algn="just" eaLnBrk="1" hangingPunct="1">
              <a:lnSpc>
                <a:spcPct val="150000"/>
              </a:lnSpc>
              <a:spcAft>
                <a:spcPts val="1200"/>
              </a:spcAft>
              <a:defRPr/>
            </a:pPr>
            <a:r>
              <a:rPr lang="sk-SK" altLang="sk-SK" sz="1600" dirty="0" smtClean="0">
                <a:latin typeface="Century Gothic" panose="020B0502020202020204" pitchFamily="34" charset="0"/>
              </a:rPr>
              <a:t>Uvedená podmienka </a:t>
            </a:r>
            <a:r>
              <a:rPr lang="sk-SK" altLang="sk-SK" sz="1600" b="1" dirty="0" smtClean="0">
                <a:latin typeface="Century Gothic" panose="020B0502020202020204" pitchFamily="34" charset="0"/>
              </a:rPr>
              <a:t>sa nevzťahuje</a:t>
            </a:r>
            <a:r>
              <a:rPr lang="sk-SK" altLang="sk-SK" sz="1600" dirty="0" smtClean="0">
                <a:latin typeface="Century Gothic" panose="020B0502020202020204" pitchFamily="34" charset="0"/>
              </a:rPr>
              <a:t> na: </a:t>
            </a:r>
          </a:p>
          <a:p>
            <a:pPr marL="177800" indent="-177800"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  <a:defRPr/>
            </a:pPr>
            <a:r>
              <a:rPr lang="sk-SK" altLang="sk-SK" sz="1600" u="sng" dirty="0" smtClean="0">
                <a:latin typeface="Century Gothic" panose="020B0502020202020204" pitchFamily="34" charset="0"/>
              </a:rPr>
              <a:t> podlimitné zákazky</a:t>
            </a:r>
            <a:r>
              <a:rPr lang="sk-SK" altLang="sk-SK" sz="1600" dirty="0" smtClean="0">
                <a:latin typeface="Century Gothic" panose="020B0502020202020204" pitchFamily="34" charset="0"/>
              </a:rPr>
              <a:t> na dodanie tovaru alebo poskytnutie služieb bežne dostupných na trhu realizované </a:t>
            </a:r>
            <a:r>
              <a:rPr lang="sk-SK" altLang="sk-SK" sz="1600" u="sng" dirty="0" smtClean="0">
                <a:latin typeface="Century Gothic" panose="020B0502020202020204" pitchFamily="34" charset="0"/>
              </a:rPr>
              <a:t>prostredníctvom elektronického trhoviska</a:t>
            </a:r>
            <a:r>
              <a:rPr lang="sk-SK" altLang="sk-SK" sz="1600" dirty="0" smtClean="0">
                <a:latin typeface="Century Gothic" panose="020B0502020202020204" pitchFamily="34" charset="0"/>
              </a:rPr>
              <a:t> (§109 až §112 zákona o VO),</a:t>
            </a:r>
            <a:endParaRPr lang="sk-SK" altLang="sk-SK" sz="1600" u="sng" dirty="0" smtClean="0">
              <a:latin typeface="Century Gothic" panose="020B0502020202020204" pitchFamily="34" charset="0"/>
            </a:endParaRPr>
          </a:p>
          <a:p>
            <a:pPr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  <a:defRPr/>
            </a:pPr>
            <a:r>
              <a:rPr lang="sk-SK" altLang="sk-SK" sz="1600" dirty="0" smtClean="0">
                <a:latin typeface="Century Gothic" panose="020B0502020202020204" pitchFamily="34" charset="0"/>
              </a:rPr>
              <a:t>  </a:t>
            </a:r>
            <a:r>
              <a:rPr lang="sk-SK" altLang="sk-SK" sz="1600" u="sng" dirty="0" smtClean="0">
                <a:latin typeface="Century Gothic" panose="020B0502020202020204" pitchFamily="34" charset="0"/>
              </a:rPr>
              <a:t>zákazky s nízkou hodnotou</a:t>
            </a:r>
            <a:r>
              <a:rPr lang="sk-SK" altLang="sk-SK" sz="1600" dirty="0" smtClean="0">
                <a:latin typeface="Century Gothic" panose="020B0502020202020204" pitchFamily="34" charset="0"/>
              </a:rPr>
              <a:t> (§117 zákona o VO),</a:t>
            </a:r>
          </a:p>
          <a:p>
            <a:pPr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  <a:defRPr/>
            </a:pPr>
            <a:r>
              <a:rPr lang="sk-SK" altLang="sk-SK" sz="1600" dirty="0" smtClean="0">
                <a:latin typeface="Century Gothic" panose="020B0502020202020204" pitchFamily="34" charset="0"/>
              </a:rPr>
              <a:t>  </a:t>
            </a:r>
            <a:r>
              <a:rPr lang="sk-SK" altLang="sk-SK" sz="1600" u="sng" dirty="0" smtClean="0">
                <a:latin typeface="Century Gothic" panose="020B0502020202020204" pitchFamily="34" charset="0"/>
              </a:rPr>
              <a:t>zákazky podliehajúce výnimke podľa zákona o VO</a:t>
            </a:r>
            <a:r>
              <a:rPr lang="sk-SK" altLang="sk-SK" sz="1600" dirty="0" smtClean="0">
                <a:latin typeface="Century Gothic" panose="020B0502020202020204" pitchFamily="34" charset="0"/>
              </a:rPr>
              <a:t> (§1 ods. 2 - 12 zákona </a:t>
            </a:r>
            <a:r>
              <a:rPr lang="sk-SK" altLang="sk-SK" sz="1600" dirty="0">
                <a:latin typeface="Century Gothic" panose="020B0502020202020204" pitchFamily="34" charset="0"/>
              </a:rPr>
              <a:t> </a:t>
            </a:r>
            <a:r>
              <a:rPr lang="sk-SK" altLang="sk-SK" sz="1600" dirty="0" smtClean="0">
                <a:latin typeface="Century Gothic" panose="020B0502020202020204" pitchFamily="34" charset="0"/>
              </a:rPr>
              <a:t>o VO).</a:t>
            </a:r>
          </a:p>
        </p:txBody>
      </p:sp>
      <p:pic>
        <p:nvPicPr>
          <p:cNvPr id="7172" name="Obrázok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650" y="6005513"/>
            <a:ext cx="860425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3" name="Obrázok 14" descr="C:\Users\kurucova\AppData\Local\Microsoft\Windows\INetCache\Content.Outlook\QHOJ63UD\Ministerstvo hospodarstva SR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68938" y="6197600"/>
            <a:ext cx="1462087" cy="35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4" name="Obrázok 1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78263" y="6084888"/>
            <a:ext cx="1019175" cy="55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5" name="Obrázok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78013" y="6084888"/>
            <a:ext cx="1633537" cy="608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6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3463" y="6226175"/>
            <a:ext cx="1485900" cy="266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extBox 7"/>
          <p:cNvSpPr txBox="1">
            <a:spLocks noChangeArrowheads="1"/>
          </p:cNvSpPr>
          <p:nvPr/>
        </p:nvSpPr>
        <p:spPr bwMode="auto">
          <a:xfrm>
            <a:off x="628650" y="692150"/>
            <a:ext cx="8202613" cy="76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>
              <a:defRPr sz="28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>
              <a:defRPr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>
              <a:defRPr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eaLnBrk="1" hangingPunct="1">
              <a:defRPr/>
            </a:pPr>
            <a:r>
              <a:rPr lang="sk-SK" altLang="sk-SK" sz="2200" b="1" dirty="0" smtClean="0">
                <a:latin typeface="Century Gothic" pitchFamily="34" charset="0"/>
              </a:rPr>
              <a:t>Finančné limity podľa zákona o VO </a:t>
            </a:r>
            <a:r>
              <a:rPr lang="sk-SK" altLang="sk-SK" sz="1600" dirty="0" smtClean="0">
                <a:latin typeface="Century Gothic" pitchFamily="34" charset="0"/>
              </a:rPr>
              <a:t>(zákazky začaté po 17. 4. 2016)</a:t>
            </a:r>
            <a:endParaRPr lang="sk-SK" altLang="sk-SK" sz="1600" b="1" dirty="0" smtClean="0">
              <a:latin typeface="Century Gothic" pitchFamily="34" charset="0"/>
            </a:endParaRPr>
          </a:p>
          <a:p>
            <a:pPr eaLnBrk="1" hangingPunct="1">
              <a:defRPr/>
            </a:pPr>
            <a:r>
              <a:rPr lang="sk-SK" altLang="sk-SK" sz="2200" b="1" dirty="0" smtClean="0">
                <a:solidFill>
                  <a:schemeClr val="accent1">
                    <a:lumMod val="75000"/>
                  </a:schemeClr>
                </a:solidFill>
                <a:latin typeface="Century Gothic" pitchFamily="34" charset="0"/>
              </a:rPr>
              <a:t>Platné pre oprávnených žiadateľov</a:t>
            </a:r>
            <a:endParaRPr lang="en-US" altLang="sk-SK" sz="2200" b="1" dirty="0" smtClean="0">
              <a:solidFill>
                <a:schemeClr val="accent1">
                  <a:lumMod val="75000"/>
                </a:schemeClr>
              </a:solidFill>
              <a:latin typeface="Century Gothic" pitchFamily="34" charset="0"/>
            </a:endParaRPr>
          </a:p>
        </p:txBody>
      </p:sp>
      <p:graphicFrame>
        <p:nvGraphicFramePr>
          <p:cNvPr id="11" name="Tabulka 10"/>
          <p:cNvGraphicFramePr>
            <a:graphicFrameLocks noGrp="1"/>
          </p:cNvGraphicFramePr>
          <p:nvPr/>
        </p:nvGraphicFramePr>
        <p:xfrm>
          <a:off x="730250" y="1601788"/>
          <a:ext cx="7745413" cy="4371976"/>
        </p:xfrm>
        <a:graphic>
          <a:graphicData uri="http://schemas.openxmlformats.org/drawingml/2006/table">
            <a:tbl>
              <a:tblPr firstRow="1" firstCol="1" bandRow="1"/>
              <a:tblGrid>
                <a:gridCol w="1862886">
                  <a:extLst>
                    <a:ext uri="{9D8B030D-6E8A-4147-A177-3AD203B41FA5}"/>
                  </a:extLst>
                </a:gridCol>
                <a:gridCol w="2208655">
                  <a:extLst>
                    <a:ext uri="{9D8B030D-6E8A-4147-A177-3AD203B41FA5}"/>
                  </a:extLst>
                </a:gridCol>
                <a:gridCol w="1916802">
                  <a:extLst>
                    <a:ext uri="{9D8B030D-6E8A-4147-A177-3AD203B41FA5}"/>
                  </a:extLst>
                </a:gridCol>
                <a:gridCol w="1757070">
                  <a:extLst>
                    <a:ext uri="{9D8B030D-6E8A-4147-A177-3AD203B41FA5}"/>
                  </a:extLst>
                </a:gridCol>
              </a:tblGrid>
              <a:tr h="43728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k-SK" sz="1200" dirty="0">
                          <a:effectLst/>
                          <a:latin typeface="Century Gothic" panose="020B0502020202020204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63" marR="68563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k-SK" sz="1200" dirty="0">
                          <a:effectLst/>
                          <a:latin typeface="Century Gothic" panose="020B0502020202020204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63" marR="68563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sk-SK" sz="1200" b="1" dirty="0" smtClean="0">
                          <a:effectLst/>
                          <a:latin typeface="Century Gothic" panose="020B0502020202020204" pitchFamily="34" charset="0"/>
                          <a:ea typeface="Calibri"/>
                          <a:cs typeface="Times New Roman"/>
                        </a:rPr>
                        <a:t>Dotácia </a:t>
                      </a:r>
                      <a:r>
                        <a:rPr lang="sk-SK" sz="1200" b="1" dirty="0">
                          <a:effectLst/>
                          <a:latin typeface="Century Gothic" panose="020B0502020202020204" pitchFamily="34" charset="0"/>
                          <a:ea typeface="Calibri"/>
                          <a:cs typeface="Times New Roman"/>
                        </a:rPr>
                        <a:t>viac ako 50 %</a:t>
                      </a:r>
                    </a:p>
                  </a:txBody>
                  <a:tcPr marL="68563" marR="68563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sk-SK" sz="1200" b="1" dirty="0">
                          <a:effectLst/>
                          <a:latin typeface="Century Gothic" panose="020B0502020202020204" pitchFamily="34" charset="0"/>
                          <a:ea typeface="Calibri"/>
                          <a:cs typeface="Times New Roman"/>
                        </a:rPr>
                        <a:t>Dotácia ≤ ako 50 %</a:t>
                      </a:r>
                    </a:p>
                  </a:txBody>
                  <a:tcPr marL="68563" marR="68563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AEEF3"/>
                    </a:solidFill>
                  </a:tcPr>
                </a:tc>
                <a:extLst>
                  <a:ext uri="{0D108BD9-81ED-4DB2-BD59-A6C34878D82A}"/>
                </a:extLst>
              </a:tr>
              <a:tr h="311195">
                <a:tc rowSpan="3"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k-SK" sz="1200" b="1" dirty="0">
                          <a:effectLst/>
                          <a:latin typeface="Century Gothic" panose="020B0502020202020204" pitchFamily="34" charset="0"/>
                          <a:ea typeface="Calibri"/>
                          <a:cs typeface="Times New Roman"/>
                        </a:rPr>
                        <a:t>Nadlimitná zákazka</a:t>
                      </a:r>
                    </a:p>
                  </a:txBody>
                  <a:tcPr marL="68563" marR="68563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k-SK" sz="1200" dirty="0">
                          <a:effectLst/>
                          <a:latin typeface="Century Gothic" panose="020B0502020202020204" pitchFamily="34" charset="0"/>
                          <a:ea typeface="Calibri"/>
                          <a:cs typeface="Times New Roman"/>
                        </a:rPr>
                        <a:t>Tovary/Služby</a:t>
                      </a:r>
                    </a:p>
                  </a:txBody>
                  <a:tcPr marL="68563" marR="68563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k-SK" sz="1200" b="1" dirty="0">
                          <a:effectLst/>
                          <a:latin typeface="Century Gothic" panose="020B0502020202020204" pitchFamily="34" charset="0"/>
                          <a:ea typeface="Calibri"/>
                          <a:cs typeface="Times New Roman"/>
                        </a:rPr>
                        <a:t>≥ 135 000 EUR</a:t>
                      </a:r>
                    </a:p>
                  </a:txBody>
                  <a:tcPr marL="68563" marR="68563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342900" lvl="0" indent="-342900" algn="ctr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Echo Std Reg"/>
                        <a:buChar char="-"/>
                      </a:pPr>
                      <a:r>
                        <a:rPr lang="sk-SK" sz="1200" b="1">
                          <a:effectLst/>
                          <a:latin typeface="Century Gothic" panose="020B0502020202020204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63" marR="68563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6DDE8"/>
                    </a:solidFill>
                  </a:tcPr>
                </a:tc>
                <a:extLst>
                  <a:ext uri="{0D108BD9-81ED-4DB2-BD59-A6C34878D82A}"/>
                </a:extLst>
              </a:tr>
              <a:tr h="311195">
                <a:tc vMerge="1">
                  <a:txBody>
                    <a:bodyPr/>
                    <a:lstStyle/>
                    <a:p>
                      <a:endParaRPr lang="sk-SK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k-SK" sz="1200" dirty="0">
                          <a:effectLst/>
                          <a:latin typeface="Century Gothic" panose="020B0502020202020204" pitchFamily="34" charset="0"/>
                          <a:ea typeface="Calibri"/>
                          <a:cs typeface="Times New Roman"/>
                        </a:rPr>
                        <a:t>Práce</a:t>
                      </a:r>
                    </a:p>
                  </a:txBody>
                  <a:tcPr marL="68563" marR="68563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k-SK" sz="1200" b="1" dirty="0">
                          <a:effectLst/>
                          <a:latin typeface="Century Gothic" panose="020B0502020202020204" pitchFamily="34" charset="0"/>
                          <a:ea typeface="Calibri"/>
                          <a:cs typeface="Times New Roman"/>
                        </a:rPr>
                        <a:t>≥ 5 225 000 EUR</a:t>
                      </a:r>
                    </a:p>
                  </a:txBody>
                  <a:tcPr marL="68563" marR="68563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342900" lvl="0" indent="-342900" algn="ctr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Echo Std Reg"/>
                        <a:buChar char="-"/>
                      </a:pPr>
                      <a:r>
                        <a:rPr lang="sk-SK" sz="1200" b="1" dirty="0">
                          <a:effectLst/>
                          <a:latin typeface="Century Gothic" panose="020B0502020202020204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63" marR="68563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6DDE8"/>
                    </a:solidFill>
                  </a:tcPr>
                </a:tc>
                <a:extLst>
                  <a:ext uri="{0D108BD9-81ED-4DB2-BD59-A6C34878D82A}"/>
                </a:extLst>
              </a:tr>
              <a:tr h="750446">
                <a:tc v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sk-SK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k-SK" sz="1200" b="0" kern="1200" dirty="0" smtClean="0"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ea typeface="Calibri"/>
                          <a:cs typeface="Times New Roman"/>
                        </a:rPr>
                        <a:t>Služby (sociálne alebo iné osobitné – príloha č. 1 ZVO)</a:t>
                      </a:r>
                      <a:endParaRPr lang="sk-SK" sz="1200" b="0" kern="1200" dirty="0"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63" marR="68563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k-SK" sz="1200" b="1" kern="1200" dirty="0" smtClean="0"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ea typeface="Calibri"/>
                          <a:cs typeface="Times New Roman"/>
                        </a:rPr>
                        <a:t> ≥ 750 000 EUR  </a:t>
                      </a:r>
                      <a:endParaRPr lang="sk-SK" sz="1200" b="1" kern="1200" dirty="0"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63" marR="68563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marL="342900" lvl="0" indent="-342900" algn="ctr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Echo Std Reg"/>
                        <a:buChar char="-"/>
                      </a:pPr>
                      <a:r>
                        <a:rPr lang="sk-SK" sz="1200" kern="1200" dirty="0" smtClean="0"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ea typeface="Calibri"/>
                          <a:cs typeface="Times New Roman"/>
                        </a:rPr>
                        <a:t> </a:t>
                      </a:r>
                      <a:endParaRPr lang="sk-SK" sz="1200" kern="1200" dirty="0"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63" marR="68563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6DDE8"/>
                    </a:solidFill>
                  </a:tcPr>
                </a:tc>
                <a:extLst>
                  <a:ext uri="{0D108BD9-81ED-4DB2-BD59-A6C34878D82A}"/>
                </a:extLst>
              </a:tr>
              <a:tr h="311195">
                <a:tc rowSpan="4"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k-SK" sz="1200" b="1" dirty="0">
                          <a:effectLst/>
                          <a:latin typeface="Century Gothic" panose="020B0502020202020204" pitchFamily="34" charset="0"/>
                          <a:ea typeface="Calibri"/>
                          <a:cs typeface="Times New Roman"/>
                        </a:rPr>
                        <a:t>Podlimitná zákazka – s využitím </a:t>
                      </a:r>
                      <a:r>
                        <a:rPr lang="sk-SK" sz="1200" b="1" dirty="0" err="1">
                          <a:effectLst/>
                          <a:latin typeface="Century Gothic" panose="020B0502020202020204" pitchFamily="34" charset="0"/>
                          <a:ea typeface="Calibri"/>
                          <a:cs typeface="Times New Roman"/>
                        </a:rPr>
                        <a:t>e-trhoviska</a:t>
                      </a:r>
                      <a:r>
                        <a:rPr lang="sk-SK" sz="1200" b="1" dirty="0">
                          <a:effectLst/>
                          <a:latin typeface="Century Gothic" panose="020B0502020202020204" pitchFamily="34" charset="0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sk-SK" sz="1200" b="1" u="sng" dirty="0">
                          <a:effectLst/>
                          <a:latin typeface="Century Gothic" panose="020B0502020202020204" pitchFamily="34" charset="0"/>
                          <a:ea typeface="Calibri"/>
                          <a:cs typeface="Times New Roman"/>
                        </a:rPr>
                        <a:t>alebo</a:t>
                      </a:r>
                      <a:r>
                        <a:rPr lang="sk-SK" sz="1200" b="1" dirty="0">
                          <a:effectLst/>
                          <a:latin typeface="Century Gothic" panose="020B0502020202020204" pitchFamily="34" charset="0"/>
                          <a:ea typeface="Calibri"/>
                          <a:cs typeface="Times New Roman"/>
                        </a:rPr>
                        <a:t> bez využitia </a:t>
                      </a:r>
                      <a:r>
                        <a:rPr lang="sk-SK" sz="1200" b="1" dirty="0" err="1">
                          <a:effectLst/>
                          <a:latin typeface="Century Gothic" panose="020B0502020202020204" pitchFamily="34" charset="0"/>
                          <a:ea typeface="Calibri"/>
                          <a:cs typeface="Times New Roman"/>
                        </a:rPr>
                        <a:t>e-trhoviska</a:t>
                      </a:r>
                      <a:endParaRPr lang="sk-SK" sz="1200" b="1" dirty="0">
                        <a:effectLst/>
                        <a:latin typeface="Century Gothic" panose="020B05020202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63" marR="68563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k-SK" sz="1200" dirty="0">
                          <a:effectLst/>
                          <a:latin typeface="Century Gothic" panose="020B0502020202020204" pitchFamily="34" charset="0"/>
                          <a:ea typeface="Calibri"/>
                          <a:cs typeface="Times New Roman"/>
                        </a:rPr>
                        <a:t>Tovary/Služby</a:t>
                      </a:r>
                    </a:p>
                  </a:txBody>
                  <a:tcPr marL="68563" marR="68563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k-SK" sz="1200" b="1" dirty="0">
                          <a:effectLst/>
                          <a:latin typeface="Century Gothic" panose="020B0502020202020204" pitchFamily="34" charset="0"/>
                          <a:ea typeface="Calibri"/>
                          <a:cs typeface="Times New Roman"/>
                        </a:rPr>
                        <a:t>≥ 40 000 EUR</a:t>
                      </a:r>
                    </a:p>
                  </a:txBody>
                  <a:tcPr marL="68563" marR="68563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k-SK" sz="1200" b="1">
                          <a:effectLst/>
                          <a:latin typeface="Century Gothic" panose="020B0502020202020204" pitchFamily="34" charset="0"/>
                          <a:ea typeface="Calibri"/>
                          <a:cs typeface="Times New Roman"/>
                        </a:rPr>
                        <a:t>≥ 40 000 EUR</a:t>
                      </a:r>
                    </a:p>
                  </a:txBody>
                  <a:tcPr marL="68563" marR="68563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6DDE8"/>
                    </a:solidFill>
                  </a:tcPr>
                </a:tc>
                <a:extLst>
                  <a:ext uri="{0D108BD9-81ED-4DB2-BD59-A6C34878D82A}"/>
                </a:extLst>
              </a:tr>
              <a:tr h="311195">
                <a:tc vMerge="1">
                  <a:txBody>
                    <a:bodyPr/>
                    <a:lstStyle/>
                    <a:p>
                      <a:endParaRPr lang="sk-SK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k-SK" sz="1200">
                          <a:effectLst/>
                          <a:latin typeface="Century Gothic" panose="020B0502020202020204" pitchFamily="34" charset="0"/>
                          <a:ea typeface="Calibri"/>
                          <a:cs typeface="Times New Roman"/>
                        </a:rPr>
                        <a:t>Potraviny</a:t>
                      </a:r>
                    </a:p>
                  </a:txBody>
                  <a:tcPr marL="68563" marR="68563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k-SK" sz="1200" b="1" dirty="0">
                          <a:effectLst/>
                          <a:latin typeface="Century Gothic" panose="020B0502020202020204" pitchFamily="34" charset="0"/>
                          <a:ea typeface="Calibri"/>
                          <a:cs typeface="Times New Roman"/>
                        </a:rPr>
                        <a:t>≥ 80 000 EUR</a:t>
                      </a:r>
                    </a:p>
                  </a:txBody>
                  <a:tcPr marL="68563" marR="68563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k-SK" sz="1200" b="1">
                          <a:effectLst/>
                          <a:latin typeface="Century Gothic" panose="020B0502020202020204" pitchFamily="34" charset="0"/>
                          <a:ea typeface="Calibri"/>
                          <a:cs typeface="Times New Roman"/>
                        </a:rPr>
                        <a:t>≥ 80 000 EUR</a:t>
                      </a:r>
                    </a:p>
                  </a:txBody>
                  <a:tcPr marL="68563" marR="68563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6DDE8"/>
                    </a:solidFill>
                  </a:tcPr>
                </a:tc>
                <a:extLst>
                  <a:ext uri="{0D108BD9-81ED-4DB2-BD59-A6C34878D82A}"/>
                </a:extLst>
              </a:tr>
              <a:tr h="311195">
                <a:tc vMerge="1">
                  <a:txBody>
                    <a:bodyPr/>
                    <a:lstStyle/>
                    <a:p>
                      <a:endParaRPr lang="sk-SK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k-SK" sz="1200">
                          <a:effectLst/>
                          <a:latin typeface="Century Gothic" panose="020B0502020202020204" pitchFamily="34" charset="0"/>
                          <a:ea typeface="Calibri"/>
                          <a:cs typeface="Times New Roman"/>
                        </a:rPr>
                        <a:t>Práce</a:t>
                      </a:r>
                    </a:p>
                  </a:txBody>
                  <a:tcPr marL="68563" marR="68563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k-SK" sz="1200" b="1" dirty="0">
                          <a:effectLst/>
                          <a:latin typeface="Century Gothic" panose="020B0502020202020204" pitchFamily="34" charset="0"/>
                          <a:ea typeface="Calibri"/>
                          <a:cs typeface="Times New Roman"/>
                        </a:rPr>
                        <a:t>≥ 140 000 EUR</a:t>
                      </a:r>
                    </a:p>
                  </a:txBody>
                  <a:tcPr marL="68563" marR="68563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k-SK" sz="1200" b="1" dirty="0">
                          <a:effectLst/>
                          <a:latin typeface="Century Gothic" panose="020B0502020202020204" pitchFamily="34" charset="0"/>
                          <a:ea typeface="Calibri"/>
                          <a:cs typeface="Times New Roman"/>
                        </a:rPr>
                        <a:t>≥ 140 000 EUR</a:t>
                      </a:r>
                    </a:p>
                  </a:txBody>
                  <a:tcPr marL="68563" marR="68563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6DDE8"/>
                    </a:solidFill>
                  </a:tcPr>
                </a:tc>
                <a:extLst>
                  <a:ext uri="{0D108BD9-81ED-4DB2-BD59-A6C34878D82A}"/>
                </a:extLst>
              </a:tr>
              <a:tr h="755733">
                <a:tc vMerge="1">
                  <a:txBody>
                    <a:bodyPr/>
                    <a:lstStyle/>
                    <a:p>
                      <a:endParaRPr lang="sk-SK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k-SK" sz="1200">
                          <a:effectLst/>
                          <a:latin typeface="Century Gothic" panose="020B0502020202020204" pitchFamily="34" charset="0"/>
                          <a:ea typeface="Calibri"/>
                          <a:cs typeface="Times New Roman"/>
                        </a:rPr>
                        <a:t>Služby (sociálne alebo iné osobitné – príloha č. 1)</a:t>
                      </a:r>
                    </a:p>
                  </a:txBody>
                  <a:tcPr marL="68563" marR="68563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k-SK" sz="1200" b="1" dirty="0">
                          <a:effectLst/>
                          <a:latin typeface="Century Gothic" panose="020B0502020202020204" pitchFamily="34" charset="0"/>
                          <a:ea typeface="Calibri"/>
                          <a:cs typeface="Times New Roman"/>
                        </a:rPr>
                        <a:t>≥ 400 000 EUR</a:t>
                      </a:r>
                    </a:p>
                  </a:txBody>
                  <a:tcPr marL="68563" marR="68563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k-SK" sz="1200" b="1" dirty="0">
                          <a:effectLst/>
                          <a:latin typeface="Century Gothic" panose="020B0502020202020204" pitchFamily="34" charset="0"/>
                          <a:ea typeface="Calibri"/>
                          <a:cs typeface="Times New Roman"/>
                        </a:rPr>
                        <a:t>≥ 400 000 EUR</a:t>
                      </a:r>
                    </a:p>
                  </a:txBody>
                  <a:tcPr marL="68563" marR="68563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6DDE8"/>
                    </a:solidFill>
                  </a:tcPr>
                </a:tc>
                <a:extLst>
                  <a:ext uri="{0D108BD9-81ED-4DB2-BD59-A6C34878D82A}"/>
                </a:extLst>
              </a:tr>
              <a:tr h="639229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k-SK" sz="1200" b="1" dirty="0">
                          <a:effectLst/>
                          <a:latin typeface="Century Gothic" panose="020B0502020202020204" pitchFamily="34" charset="0"/>
                          <a:ea typeface="Calibri"/>
                          <a:cs typeface="Times New Roman"/>
                        </a:rPr>
                        <a:t>Zákazky s nízkou </a:t>
                      </a:r>
                      <a:r>
                        <a:rPr lang="sk-SK" sz="1200" b="1" dirty="0" smtClean="0">
                          <a:effectLst/>
                          <a:latin typeface="Century Gothic" panose="020B0502020202020204" pitchFamily="34" charset="0"/>
                          <a:ea typeface="Calibri"/>
                          <a:cs typeface="Times New Roman"/>
                        </a:rPr>
                        <a:t>hodnotou (§ 117)</a:t>
                      </a:r>
                      <a:endParaRPr lang="sk-SK" sz="1200" b="1" dirty="0">
                        <a:effectLst/>
                        <a:latin typeface="Century Gothic" panose="020B05020202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63" marR="68563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k-SK" sz="1200" dirty="0">
                          <a:effectLst/>
                          <a:latin typeface="Century Gothic" panose="020B0502020202020204" pitchFamily="34" charset="0"/>
                          <a:ea typeface="Calibri"/>
                          <a:cs typeface="Times New Roman"/>
                        </a:rPr>
                        <a:t>T/P/S</a:t>
                      </a:r>
                    </a:p>
                  </a:txBody>
                  <a:tcPr marL="68563" marR="68563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k-SK" sz="1200" b="1" dirty="0" smtClean="0">
                          <a:effectLst/>
                          <a:latin typeface="Century Gothic" panose="020B0502020202020204" pitchFamily="34" charset="0"/>
                          <a:ea typeface="Calibri"/>
                          <a:cs typeface="Times New Roman"/>
                        </a:rPr>
                        <a:t>PHZ nižšia </a:t>
                      </a:r>
                      <a:r>
                        <a:rPr lang="sk-SK" sz="1200" b="1" dirty="0">
                          <a:effectLst/>
                          <a:latin typeface="Century Gothic" panose="020B0502020202020204" pitchFamily="34" charset="0"/>
                          <a:ea typeface="Calibri"/>
                          <a:cs typeface="Times New Roman"/>
                        </a:rPr>
                        <a:t>ako </a:t>
                      </a:r>
                      <a:r>
                        <a:rPr lang="sk-SK" sz="1200" b="1" dirty="0" smtClean="0">
                          <a:effectLst/>
                          <a:latin typeface="Century Gothic" panose="020B0502020202020204" pitchFamily="34" charset="0"/>
                          <a:ea typeface="Calibri"/>
                          <a:cs typeface="Times New Roman"/>
                        </a:rPr>
                        <a:t>podlimitný</a:t>
                      </a:r>
                      <a:r>
                        <a:rPr lang="sk-SK" sz="1200" b="1" baseline="0" dirty="0" smtClean="0">
                          <a:effectLst/>
                          <a:latin typeface="Century Gothic" panose="020B0502020202020204" pitchFamily="34" charset="0"/>
                          <a:ea typeface="Calibri"/>
                          <a:cs typeface="Times New Roman"/>
                        </a:rPr>
                        <a:t> limit</a:t>
                      </a:r>
                      <a:endParaRPr lang="sk-SK" sz="1200" b="1" dirty="0">
                        <a:effectLst/>
                        <a:latin typeface="Century Gothic" panose="020B05020202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63" marR="68563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 b="1" kern="1200" dirty="0" smtClean="0"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ea typeface="Calibri"/>
                          <a:cs typeface="Times New Roman"/>
                        </a:rPr>
                        <a:t>PHZ nižšia ako podlimitný limit </a:t>
                      </a:r>
                      <a:endParaRPr lang="sk-SK" sz="1200" b="1" kern="1200" dirty="0"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63" marR="68563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6DDE8"/>
                    </a:solidFill>
                  </a:tcPr>
                </a:tc>
                <a:extLst>
                  <a:ext uri="{0D108BD9-81ED-4DB2-BD59-A6C34878D82A}"/>
                </a:extLst>
              </a:tr>
              <a:tr h="233313">
                <a:tc gridSpan="4"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k-SK" sz="1100" dirty="0">
                          <a:effectLst/>
                          <a:latin typeface="Echo Std Reg"/>
                          <a:ea typeface="Calibri"/>
                          <a:cs typeface="Times New Roman"/>
                        </a:rPr>
                        <a:t> </a:t>
                      </a:r>
                      <a:endParaRPr lang="sk-SK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39" marR="44439" marT="0" marB="0">
                    <a:lnL>
                      <a:noFill/>
                    </a:lnL>
                    <a:lnR>
                      <a:noFill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sk-SK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k-SK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k-SK"/>
                    </a:p>
                  </a:txBody>
                  <a:tcPr/>
                </a:tc>
                <a:extLst>
                  <a:ext uri="{0D108BD9-81ED-4DB2-BD59-A6C34878D82A}"/>
                </a:extLst>
              </a:tr>
            </a:tbl>
          </a:graphicData>
        </a:graphic>
      </p:graphicFrame>
      <p:pic>
        <p:nvPicPr>
          <p:cNvPr id="8243" name="Obrázok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650" y="6005513"/>
            <a:ext cx="860425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44" name="Obrázok 14" descr="C:\Users\kurucova\AppData\Local\Microsoft\Windows\INetCache\Content.Outlook\QHOJ63UD\Ministerstvo hospodarstva SR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68938" y="6197600"/>
            <a:ext cx="1462087" cy="35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45" name="Obrázok 1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78263" y="6084888"/>
            <a:ext cx="1019175" cy="55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46" name="Obrázok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78013" y="6084888"/>
            <a:ext cx="1633537" cy="608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47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3463" y="6226175"/>
            <a:ext cx="1485900" cy="266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extBox 7"/>
          <p:cNvSpPr txBox="1">
            <a:spLocks noChangeArrowheads="1"/>
          </p:cNvSpPr>
          <p:nvPr/>
        </p:nvSpPr>
        <p:spPr bwMode="auto">
          <a:xfrm>
            <a:off x="639763" y="285750"/>
            <a:ext cx="7496175" cy="76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>
              <a:defRPr sz="28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>
              <a:defRPr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>
              <a:defRPr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eaLnBrk="1" hangingPunct="1">
              <a:defRPr/>
            </a:pPr>
            <a:r>
              <a:rPr lang="sk-SK" altLang="sk-SK" sz="2200" b="1" dirty="0" smtClean="0">
                <a:latin typeface="Century Gothic" pitchFamily="34" charset="0"/>
              </a:rPr>
              <a:t>Formulár žiadosti o NFP:</a:t>
            </a:r>
          </a:p>
          <a:p>
            <a:pPr algn="just" eaLnBrk="1" hangingPunct="1">
              <a:defRPr/>
            </a:pPr>
            <a:r>
              <a:rPr lang="sk-SK" altLang="sk-SK" sz="2200" b="1" dirty="0" smtClean="0">
                <a:solidFill>
                  <a:schemeClr val="accent1">
                    <a:lumMod val="75000"/>
                  </a:schemeClr>
                </a:solidFill>
                <a:latin typeface="Century Gothic" pitchFamily="34" charset="0"/>
              </a:rPr>
              <a:t>Tabuľka č. 12</a:t>
            </a:r>
            <a:endParaRPr lang="en-US" altLang="sk-SK" sz="2200" b="1" dirty="0" smtClean="0">
              <a:solidFill>
                <a:schemeClr val="accent1">
                  <a:lumMod val="75000"/>
                </a:schemeClr>
              </a:solidFill>
              <a:latin typeface="Century Gothic" pitchFamily="34" charset="0"/>
            </a:endParaRPr>
          </a:p>
        </p:txBody>
      </p:sp>
      <p:sp>
        <p:nvSpPr>
          <p:cNvPr id="9219" name="TextBox 7"/>
          <p:cNvSpPr txBox="1">
            <a:spLocks noChangeArrowheads="1"/>
          </p:cNvSpPr>
          <p:nvPr/>
        </p:nvSpPr>
        <p:spPr bwMode="auto">
          <a:xfrm>
            <a:off x="346075" y="1066800"/>
            <a:ext cx="8302625" cy="161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85750" indent="-28575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algn="just" eaLnBrk="1" hangingPunct="1">
              <a:lnSpc>
                <a:spcPct val="110000"/>
              </a:lnSpc>
              <a:spcBef>
                <a:spcPct val="0"/>
              </a:spcBef>
              <a:buFont typeface="Wingdings" pitchFamily="2" charset="2"/>
              <a:buChar char="ü"/>
            </a:pPr>
            <a:r>
              <a:rPr lang="sk-SK" altLang="sk-SK" sz="1500">
                <a:latin typeface="Century Gothic" pitchFamily="34" charset="0"/>
              </a:rPr>
              <a:t>Overenie splnenia podmienky poskytnutia príspevku bude vykonané na základe údajov uvedených v tabuľke č. 12 formulára žiadosti o NFP, v ktorej žiadateľ uvedie požadované údaje o všetkých VO týkajúcich sa hlavnej aktivity projektu. </a:t>
            </a:r>
          </a:p>
          <a:p>
            <a:pPr algn="just" eaLnBrk="1" hangingPunct="1">
              <a:lnSpc>
                <a:spcPct val="110000"/>
              </a:lnSpc>
              <a:spcBef>
                <a:spcPct val="0"/>
              </a:spcBef>
              <a:buFont typeface="Wingdings" pitchFamily="2" charset="2"/>
              <a:buChar char="ü"/>
            </a:pPr>
            <a:r>
              <a:rPr lang="sk-SK" altLang="sk-SK" sz="1500">
                <a:latin typeface="Century Gothic" pitchFamily="34" charset="0"/>
              </a:rPr>
              <a:t>Inštrukcia pre vyplnenie je uvedená vo vzore formulára žiadosti o NFP (príloha č. 1 výzvy).</a:t>
            </a:r>
          </a:p>
          <a:p>
            <a:pPr algn="just" eaLnBrk="1" hangingPunct="1">
              <a:lnSpc>
                <a:spcPct val="110000"/>
              </a:lnSpc>
              <a:spcBef>
                <a:spcPct val="0"/>
              </a:spcBef>
              <a:buFont typeface="Wingdings" pitchFamily="2" charset="2"/>
              <a:buChar char="ü"/>
            </a:pPr>
            <a:r>
              <a:rPr lang="sk-SK" altLang="sk-SK" sz="1500">
                <a:latin typeface="Century Gothic" pitchFamily="34" charset="0"/>
              </a:rPr>
              <a:t>Žiadateľ v rámci žiadosti o NFP nepredkladá </a:t>
            </a:r>
            <a:r>
              <a:rPr lang="sk-SK" altLang="sk-SK" sz="1500" u="sng">
                <a:latin typeface="Century Gothic" pitchFamily="34" charset="0"/>
              </a:rPr>
              <a:t>žiadnu dokumentáciu z VO!</a:t>
            </a:r>
          </a:p>
        </p:txBody>
      </p:sp>
      <p:pic>
        <p:nvPicPr>
          <p:cNvPr id="9220" name="Obrázok 1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95" t="-38728" r="-546" b="42273"/>
          <a:stretch>
            <a:fillRect/>
          </a:stretch>
        </p:blipFill>
        <p:spPr bwMode="auto">
          <a:xfrm>
            <a:off x="249238" y="547688"/>
            <a:ext cx="8769350" cy="544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1" name="Obrázok 1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650" y="6005513"/>
            <a:ext cx="860425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2" name="Obrázok 14" descr="C:\Users\kurucova\AppData\Local\Microsoft\Windows\INetCache\Content.Outlook\QHOJ63UD\Ministerstvo hospodarstva SR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68938" y="6197600"/>
            <a:ext cx="1462087" cy="35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3" name="Obrázok 1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78263" y="6084888"/>
            <a:ext cx="1019175" cy="55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4" name="Obrázok 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78013" y="6084888"/>
            <a:ext cx="1633537" cy="608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5" name="Picture 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3463" y="6226175"/>
            <a:ext cx="1485900" cy="266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extBox 7"/>
          <p:cNvSpPr txBox="1">
            <a:spLocks noChangeArrowheads="1"/>
          </p:cNvSpPr>
          <p:nvPr/>
        </p:nvSpPr>
        <p:spPr bwMode="auto">
          <a:xfrm>
            <a:off x="730250" y="692150"/>
            <a:ext cx="7859713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>
              <a:defRPr sz="28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>
              <a:defRPr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>
              <a:defRPr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eaLnBrk="1" hangingPunct="1">
              <a:defRPr/>
            </a:pPr>
            <a:r>
              <a:rPr lang="sk-SK" altLang="sk-SK" sz="2400" b="1" dirty="0" smtClean="0">
                <a:latin typeface="Century Gothic" pitchFamily="34" charset="0"/>
              </a:rPr>
              <a:t>Formulár žiadosti o NFP:</a:t>
            </a:r>
          </a:p>
          <a:p>
            <a:pPr algn="just" eaLnBrk="1" hangingPunct="1">
              <a:defRPr/>
            </a:pPr>
            <a:r>
              <a:rPr lang="sk-SK" altLang="sk-SK" sz="2400" b="1" dirty="0" smtClean="0">
                <a:solidFill>
                  <a:schemeClr val="accent1">
                    <a:lumMod val="75000"/>
                  </a:schemeClr>
                </a:solidFill>
                <a:latin typeface="Century Gothic" pitchFamily="34" charset="0"/>
              </a:rPr>
              <a:t>Tabuľka č. 12</a:t>
            </a:r>
            <a:endParaRPr lang="en-US" altLang="sk-SK" sz="2400" b="1" dirty="0">
              <a:solidFill>
                <a:schemeClr val="accent1">
                  <a:lumMod val="75000"/>
                </a:schemeClr>
              </a:solidFill>
              <a:latin typeface="Century Gothic" pitchFamily="34" charset="0"/>
            </a:endParaRPr>
          </a:p>
        </p:txBody>
      </p:sp>
      <p:sp>
        <p:nvSpPr>
          <p:cNvPr id="5" name="TextovéPole 4"/>
          <p:cNvSpPr txBox="1"/>
          <p:nvPr/>
        </p:nvSpPr>
        <p:spPr>
          <a:xfrm>
            <a:off x="627063" y="1628775"/>
            <a:ext cx="7710487" cy="44116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>
              <a:spcBef>
                <a:spcPts val="0"/>
              </a:spcBef>
              <a:spcAft>
                <a:spcPts val="1200"/>
              </a:spcAft>
              <a:defRPr/>
            </a:pPr>
            <a:r>
              <a:rPr lang="sk-SK" sz="1600" dirty="0">
                <a:latin typeface="Century Gothic" panose="020B0502020202020204" pitchFamily="34" charset="0"/>
                <a:cs typeface="Tahoma" pitchFamily="34" charset="0"/>
              </a:rPr>
              <a:t>Potrebné je </a:t>
            </a:r>
            <a:r>
              <a:rPr lang="sk-SK" sz="1600" u="sng" dirty="0">
                <a:latin typeface="Century Gothic" panose="020B0502020202020204" pitchFamily="34" charset="0"/>
                <a:cs typeface="Tahoma" pitchFamily="34" charset="0"/>
              </a:rPr>
              <a:t>jasné a jednoznačné identifikovanie VO</a:t>
            </a:r>
            <a:r>
              <a:rPr lang="sk-SK" sz="1600" dirty="0">
                <a:latin typeface="Century Gothic" panose="020B0502020202020204" pitchFamily="34" charset="0"/>
                <a:cs typeface="Tahoma" pitchFamily="34" charset="0"/>
              </a:rPr>
              <a:t>:</a:t>
            </a:r>
          </a:p>
          <a:p>
            <a:pPr marL="285750" indent="-285750" algn="just">
              <a:spcBef>
                <a:spcPts val="0"/>
              </a:spcBef>
              <a:spcAft>
                <a:spcPts val="800"/>
              </a:spcAft>
              <a:buFont typeface="Wingdings" pitchFamily="2" charset="2"/>
              <a:buChar char="ü"/>
              <a:defRPr/>
            </a:pPr>
            <a:r>
              <a:rPr lang="sk-SK" sz="1600" dirty="0">
                <a:latin typeface="Century Gothic" panose="020B0502020202020204" pitchFamily="34" charset="0"/>
                <a:cs typeface="Tahoma" pitchFamily="34" charset="0"/>
              </a:rPr>
              <a:t>číslo oznámenia o vyhlásení VO </a:t>
            </a:r>
            <a:r>
              <a:rPr lang="sk-SK" sz="1600" dirty="0" err="1">
                <a:latin typeface="Century Gothic" panose="020B0502020202020204" pitchFamily="34" charset="0"/>
                <a:cs typeface="Tahoma" pitchFamily="34" charset="0"/>
              </a:rPr>
              <a:t>vo</a:t>
            </a:r>
            <a:r>
              <a:rPr lang="sk-SK" sz="1600" dirty="0">
                <a:latin typeface="Century Gothic" panose="020B0502020202020204" pitchFamily="34" charset="0"/>
                <a:cs typeface="Tahoma" pitchFamily="34" charset="0"/>
              </a:rPr>
              <a:t> vestníku ÚVO, prípadne aj vo vestníku EK (podľa povinnosti zverejnenia),</a:t>
            </a:r>
          </a:p>
          <a:p>
            <a:pPr marL="285750" indent="-285750" algn="just">
              <a:spcBef>
                <a:spcPts val="0"/>
              </a:spcBef>
              <a:spcAft>
                <a:spcPts val="800"/>
              </a:spcAft>
              <a:buFont typeface="Wingdings" pitchFamily="2" charset="2"/>
              <a:buChar char="ü"/>
              <a:defRPr/>
            </a:pPr>
            <a:r>
              <a:rPr lang="sk-SK" sz="1600" dirty="0">
                <a:latin typeface="Century Gothic" panose="020B0502020202020204" pitchFamily="34" charset="0"/>
                <a:cs typeface="Tahoma" pitchFamily="34" charset="0"/>
              </a:rPr>
              <a:t>číslo výzvy na predkladanie ponúk (podlimitná zákazka realizovaná bez využitia elektronického trhoviska),</a:t>
            </a:r>
          </a:p>
          <a:p>
            <a:pPr marL="285750" indent="-285750" algn="just">
              <a:spcBef>
                <a:spcPts val="0"/>
              </a:spcBef>
              <a:spcAft>
                <a:spcPts val="800"/>
              </a:spcAft>
              <a:buFont typeface="Wingdings" pitchFamily="2" charset="2"/>
              <a:buChar char="ü"/>
              <a:defRPr/>
            </a:pPr>
            <a:r>
              <a:rPr lang="sk-SK" sz="1600" dirty="0">
                <a:latin typeface="Century Gothic" panose="020B0502020202020204" pitchFamily="34" charset="0"/>
                <a:cs typeface="Tahoma" pitchFamily="34" charset="0"/>
              </a:rPr>
              <a:t>číslo identifikátora (podlimitná zákazka realizovaná prostredníctvom elektronického trhoviska),</a:t>
            </a:r>
          </a:p>
          <a:p>
            <a:pPr marL="285750" indent="-285750" algn="just">
              <a:spcBef>
                <a:spcPts val="0"/>
              </a:spcBef>
              <a:spcAft>
                <a:spcPts val="800"/>
              </a:spcAft>
              <a:buFont typeface="Wingdings" pitchFamily="2" charset="2"/>
              <a:buChar char="ü"/>
              <a:defRPr/>
            </a:pPr>
            <a:r>
              <a:rPr lang="sk-SK" sz="1600" dirty="0">
                <a:latin typeface="Century Gothic" panose="020B0502020202020204" pitchFamily="34" charset="0"/>
              </a:rPr>
              <a:t>číslo oznámenia v zmysle príslušných ustanovení zákona o VO (priame rokovacie konanie),</a:t>
            </a:r>
          </a:p>
          <a:p>
            <a:pPr marL="285750" indent="-285750" algn="just">
              <a:spcBef>
                <a:spcPts val="0"/>
              </a:spcBef>
              <a:spcAft>
                <a:spcPts val="800"/>
              </a:spcAft>
              <a:buFont typeface="Wingdings" pitchFamily="2" charset="2"/>
              <a:buChar char="ü"/>
              <a:defRPr/>
            </a:pPr>
            <a:r>
              <a:rPr lang="sk-SK" sz="1600" dirty="0">
                <a:latin typeface="Century Gothic" panose="020B0502020202020204" pitchFamily="34" charset="0"/>
                <a:cs typeface="Tahoma" pitchFamily="34" charset="0"/>
              </a:rPr>
              <a:t>vypĺňa sa pre </a:t>
            </a:r>
            <a:r>
              <a:rPr lang="sk-SK" sz="1600" u="sng" dirty="0">
                <a:latin typeface="Century Gothic" panose="020B0502020202020204" pitchFamily="34" charset="0"/>
                <a:cs typeface="Tahoma" pitchFamily="34" charset="0"/>
              </a:rPr>
              <a:t>všetky VO</a:t>
            </a:r>
            <a:r>
              <a:rPr lang="sk-SK" sz="1600" dirty="0">
                <a:latin typeface="Century Gothic" panose="020B0502020202020204" pitchFamily="34" charset="0"/>
                <a:cs typeface="Tahoma" pitchFamily="34" charset="0"/>
              </a:rPr>
              <a:t>, t.j. aj tie, ktoré nemuseli byť ku dňu podania žiadosti o NFP začaté (plán VO),</a:t>
            </a:r>
          </a:p>
          <a:p>
            <a:pPr marL="285750" indent="-285750" algn="just">
              <a:spcBef>
                <a:spcPts val="0"/>
              </a:spcBef>
              <a:spcAft>
                <a:spcPts val="800"/>
              </a:spcAft>
              <a:buFont typeface="Wingdings" pitchFamily="2" charset="2"/>
              <a:buChar char="ü"/>
              <a:defRPr/>
            </a:pPr>
            <a:r>
              <a:rPr lang="sk-SK" sz="1600" dirty="0">
                <a:latin typeface="Century Gothic" panose="020B0502020202020204" pitchFamily="34" charset="0"/>
                <a:cs typeface="Tahoma" pitchFamily="34" charset="0"/>
              </a:rPr>
              <a:t>v prípade plánovaného VO sa uvádza jeho predpokladaný názov,</a:t>
            </a:r>
          </a:p>
          <a:p>
            <a:pPr marL="285750" indent="-285750" algn="just">
              <a:spcBef>
                <a:spcPts val="0"/>
              </a:spcBef>
              <a:spcAft>
                <a:spcPts val="800"/>
              </a:spcAft>
              <a:buFont typeface="Wingdings" pitchFamily="2" charset="2"/>
              <a:buChar char="ü"/>
              <a:defRPr/>
            </a:pPr>
            <a:r>
              <a:rPr lang="sk-SK" sz="1600" dirty="0">
                <a:latin typeface="Century Gothic" panose="020B0502020202020204" pitchFamily="34" charset="0"/>
                <a:cs typeface="Tahoma" pitchFamily="34" charset="0"/>
              </a:rPr>
              <a:t>vypĺňa sa pre </a:t>
            </a:r>
            <a:r>
              <a:rPr lang="sk-SK" sz="1600" u="sng" dirty="0">
                <a:latin typeface="Century Gothic" panose="020B0502020202020204" pitchFamily="34" charset="0"/>
                <a:cs typeface="Tahoma" pitchFamily="34" charset="0"/>
              </a:rPr>
              <a:t>každé VO zvlášť</a:t>
            </a:r>
            <a:r>
              <a:rPr lang="sk-SK" sz="1600" dirty="0">
                <a:latin typeface="Century Gothic" panose="020B0502020202020204" pitchFamily="34" charset="0"/>
                <a:cs typeface="Tahoma" pitchFamily="34" charset="0"/>
              </a:rPr>
              <a:t>,</a:t>
            </a:r>
          </a:p>
          <a:p>
            <a:pPr marL="285750" indent="-285750" algn="just">
              <a:spcBef>
                <a:spcPts val="0"/>
              </a:spcBef>
              <a:spcAft>
                <a:spcPts val="800"/>
              </a:spcAft>
              <a:buFont typeface="Wingdings" pitchFamily="2" charset="2"/>
              <a:buChar char="ü"/>
              <a:defRPr/>
            </a:pPr>
            <a:r>
              <a:rPr lang="sk-SK" sz="1600" dirty="0">
                <a:latin typeface="Century Gothic" panose="020B0502020202020204" pitchFamily="34" charset="0"/>
                <a:cs typeface="Tahoma" pitchFamily="34" charset="0"/>
              </a:rPr>
              <a:t>dôležité je uviesť </a:t>
            </a:r>
            <a:r>
              <a:rPr lang="sk-SK" sz="1600" u="sng" dirty="0">
                <a:latin typeface="Century Gothic" panose="020B0502020202020204" pitchFamily="34" charset="0"/>
                <a:cs typeface="Tahoma" pitchFamily="34" charset="0"/>
              </a:rPr>
              <a:t>dátum začatia VO</a:t>
            </a:r>
            <a:r>
              <a:rPr lang="sk-SK" sz="1600" dirty="0">
                <a:latin typeface="Century Gothic" panose="020B0502020202020204" pitchFamily="34" charset="0"/>
                <a:cs typeface="Tahoma" pitchFamily="34" charset="0"/>
              </a:rPr>
              <a:t>.</a:t>
            </a:r>
          </a:p>
        </p:txBody>
      </p:sp>
      <p:pic>
        <p:nvPicPr>
          <p:cNvPr id="10244" name="Obrázok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650" y="6005513"/>
            <a:ext cx="860425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5" name="Obrázok 14" descr="C:\Users\kurucova\AppData\Local\Microsoft\Windows\INetCache\Content.Outlook\QHOJ63UD\Ministerstvo hospodarstva SR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68938" y="6197600"/>
            <a:ext cx="1462087" cy="35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6" name="Obrázok 1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78263" y="6084888"/>
            <a:ext cx="1019175" cy="55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7" name="Obrázok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78013" y="6084888"/>
            <a:ext cx="1633537" cy="608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8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3463" y="6226175"/>
            <a:ext cx="1485900" cy="266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955</TotalTime>
  <Words>1209</Words>
  <Application>Microsoft Office PowerPoint</Application>
  <PresentationFormat>Prezentácia na obrazovke (4:3)</PresentationFormat>
  <Paragraphs>122</Paragraphs>
  <Slides>15</Slides>
  <Notes>9</Notes>
  <HiddenSlides>0</HiddenSlides>
  <MMClips>0</MMClips>
  <ScaleCrop>false</ScaleCrop>
  <HeadingPairs>
    <vt:vector size="6" baseType="variant">
      <vt:variant>
        <vt:lpstr>Použité písma</vt:lpstr>
      </vt:variant>
      <vt:variant>
        <vt:i4>8</vt:i4>
      </vt:variant>
      <vt:variant>
        <vt:lpstr>Motív</vt:lpstr>
      </vt:variant>
      <vt:variant>
        <vt:i4>1</vt:i4>
      </vt:variant>
      <vt:variant>
        <vt:lpstr>Nadpisy snímok</vt:lpstr>
      </vt:variant>
      <vt:variant>
        <vt:i4>15</vt:i4>
      </vt:variant>
    </vt:vector>
  </HeadingPairs>
  <TitlesOfParts>
    <vt:vector size="24" baseType="lpstr">
      <vt:lpstr>Calibri</vt:lpstr>
      <vt:lpstr>MS PGothic</vt:lpstr>
      <vt:lpstr>Arial</vt:lpstr>
      <vt:lpstr>Century Gothic</vt:lpstr>
      <vt:lpstr>Wingdings</vt:lpstr>
      <vt:lpstr>Times New Roman</vt:lpstr>
      <vt:lpstr>Echo Std Reg</vt:lpstr>
      <vt:lpstr>Tahoma</vt:lpstr>
      <vt:lpstr>Office Theme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Proces kontroly splnenia podmienky a kontroly VO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est</dc:creator>
  <cp:lastModifiedBy>Hronec Ondrej</cp:lastModifiedBy>
  <cp:revision>71</cp:revision>
  <dcterms:created xsi:type="dcterms:W3CDTF">2015-10-12T14:51:22Z</dcterms:created>
  <dcterms:modified xsi:type="dcterms:W3CDTF">2016-12-09T14:53:45Z</dcterms:modified>
</cp:coreProperties>
</file>