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8"/>
  </p:notesMasterIdLst>
  <p:sldIdLst>
    <p:sldId id="256" r:id="rId2"/>
    <p:sldId id="257" r:id="rId3"/>
    <p:sldId id="332" r:id="rId4"/>
    <p:sldId id="277" r:id="rId5"/>
    <p:sldId id="278" r:id="rId6"/>
    <p:sldId id="279" r:id="rId7"/>
    <p:sldId id="280" r:id="rId8"/>
    <p:sldId id="281" r:id="rId9"/>
    <p:sldId id="327" r:id="rId10"/>
    <p:sldId id="329" r:id="rId11"/>
    <p:sldId id="336" r:id="rId12"/>
    <p:sldId id="333" r:id="rId13"/>
    <p:sldId id="283" r:id="rId14"/>
    <p:sldId id="337" r:id="rId15"/>
    <p:sldId id="285" r:id="rId16"/>
    <p:sldId id="286" r:id="rId17"/>
    <p:sldId id="287" r:id="rId18"/>
    <p:sldId id="288" r:id="rId19"/>
    <p:sldId id="289" r:id="rId20"/>
    <p:sldId id="290" r:id="rId21"/>
    <p:sldId id="291" r:id="rId22"/>
    <p:sldId id="334" r:id="rId23"/>
    <p:sldId id="292" r:id="rId24"/>
    <p:sldId id="339" r:id="rId25"/>
    <p:sldId id="294" r:id="rId26"/>
    <p:sldId id="338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00"/>
    <a:srgbClr val="996633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629" autoAdjust="0"/>
  </p:normalViewPr>
  <p:slideViewPr>
    <p:cSldViewPr snapToGrid="0">
      <p:cViewPr>
        <p:scale>
          <a:sx n="100" d="100"/>
          <a:sy n="100" d="100"/>
        </p:scale>
        <p:origin x="-1950" y="-3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hlavičky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Zástupný symbol dátum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4B4C4C-B7EA-41EE-987D-31616C9E0FEB}" type="datetimeFigureOut">
              <a:rPr lang="en-US" smtClean="0"/>
              <a:t>12/9/2016</a:t>
            </a:fld>
            <a:endParaRPr lang="en-US"/>
          </a:p>
        </p:txBody>
      </p:sp>
      <p:sp>
        <p:nvSpPr>
          <p:cNvPr id="4" name="Zástupný symbol obrazu snímky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Zástupný symbol poznámo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9DF481-1CA0-4DE1-9D84-639567F1D9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9773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k-SK" smtClean="0"/>
              <a:t>Upravte štýl predlohy podnadpisov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D1CAD-33EB-481C-A467-7F3A2149B3DC}" type="datetimeFigureOut">
              <a:rPr lang="en-US" smtClean="0"/>
              <a:t>12/9/2016</a:t>
            </a:fld>
            <a:endParaRPr lang="en-US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B8596-E9E1-48FA-8CF0-7579E1E3D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1230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D1CAD-33EB-481C-A467-7F3A2149B3DC}" type="datetimeFigureOut">
              <a:rPr lang="en-US" smtClean="0"/>
              <a:t>12/9/2016</a:t>
            </a:fld>
            <a:endParaRPr lang="en-US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B8596-E9E1-48FA-8CF0-7579E1E3D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9479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D1CAD-33EB-481C-A467-7F3A2149B3DC}" type="datetimeFigureOut">
              <a:rPr lang="en-US" smtClean="0"/>
              <a:t>12/9/2016</a:t>
            </a:fld>
            <a:endParaRPr lang="en-US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B8596-E9E1-48FA-8CF0-7579E1E3D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883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D1CAD-33EB-481C-A467-7F3A2149B3DC}" type="datetimeFigureOut">
              <a:rPr lang="en-US" smtClean="0"/>
              <a:t>12/9/2016</a:t>
            </a:fld>
            <a:endParaRPr lang="en-US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B8596-E9E1-48FA-8CF0-7579E1E3D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3431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D1CAD-33EB-481C-A467-7F3A2149B3DC}" type="datetimeFigureOut">
              <a:rPr lang="en-US" smtClean="0"/>
              <a:t>12/9/2016</a:t>
            </a:fld>
            <a:endParaRPr lang="en-US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B8596-E9E1-48FA-8CF0-7579E1E3D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9715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symbol obsah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D1CAD-33EB-481C-A467-7F3A2149B3DC}" type="datetimeFigureOut">
              <a:rPr lang="en-US" smtClean="0"/>
              <a:t>12/9/2016</a:t>
            </a:fld>
            <a:endParaRPr lang="en-US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B8596-E9E1-48FA-8CF0-7579E1E3D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320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5" name="Zástupný symbol tex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6" name="Zástupný symbol obsah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7" name="Zástupný symbol dátum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D1CAD-33EB-481C-A467-7F3A2149B3DC}" type="datetimeFigureOut">
              <a:rPr lang="en-US" smtClean="0"/>
              <a:t>12/9/2016</a:t>
            </a:fld>
            <a:endParaRPr lang="en-US"/>
          </a:p>
        </p:txBody>
      </p:sp>
      <p:sp>
        <p:nvSpPr>
          <p:cNvPr id="8" name="Zástupný symbol päty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Zástupný symbol čísla snímky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B8596-E9E1-48FA-8CF0-7579E1E3D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393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symbol dátum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D1CAD-33EB-481C-A467-7F3A2149B3DC}" type="datetimeFigureOut">
              <a:rPr lang="en-US" smtClean="0"/>
              <a:t>12/9/2016</a:t>
            </a:fld>
            <a:endParaRPr lang="en-US"/>
          </a:p>
        </p:txBody>
      </p:sp>
      <p:sp>
        <p:nvSpPr>
          <p:cNvPr id="4" name="Zástupný symbol päty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B8596-E9E1-48FA-8CF0-7579E1E3D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907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dátum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D1CAD-33EB-481C-A467-7F3A2149B3DC}" type="datetimeFigureOut">
              <a:rPr lang="en-US" smtClean="0"/>
              <a:t>12/9/2016</a:t>
            </a:fld>
            <a:endParaRPr lang="en-US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B8596-E9E1-48FA-8CF0-7579E1E3D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916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D1CAD-33EB-481C-A467-7F3A2149B3DC}" type="datetimeFigureOut">
              <a:rPr lang="en-US" smtClean="0"/>
              <a:t>12/9/2016</a:t>
            </a:fld>
            <a:endParaRPr lang="en-US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B8596-E9E1-48FA-8CF0-7579E1E3D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571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symbol obrázka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k-SK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D1CAD-33EB-481C-A467-7F3A2149B3DC}" type="datetimeFigureOut">
              <a:rPr lang="en-US" smtClean="0"/>
              <a:t>12/9/2016</a:t>
            </a:fld>
            <a:endParaRPr lang="en-US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B8596-E9E1-48FA-8CF0-7579E1E3D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0383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nadpi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BD1CAD-33EB-481C-A467-7F3A2149B3DC}" type="datetimeFigureOut">
              <a:rPr lang="en-US" smtClean="0"/>
              <a:t>12/9/2016</a:t>
            </a:fld>
            <a:endParaRPr lang="en-US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B8596-E9E1-48FA-8CF0-7579E1E3D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74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k-S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hyperlink" Target="http://www.siea.sk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siea.sk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siea.sk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siea.sk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siea.sk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siea.sk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siea.sk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siea.sk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siea.sk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siea.sk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siea.sk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hyperlink" Target="http://www.siea.sk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siea.sk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siea.sk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siea.sk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siea.sk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siea.sk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siea.sk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siea.sk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hyperlink" Target="http://www.siea.sk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siea.sk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siea.sk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siea.sk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siea.sk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siea.sk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siea.sk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2"/>
          <p:cNvSpPr/>
          <p:nvPr/>
        </p:nvSpPr>
        <p:spPr>
          <a:xfrm>
            <a:off x="0" y="-1"/>
            <a:ext cx="9144000" cy="5864225"/>
          </a:xfrm>
          <a:prstGeom prst="rect">
            <a:avLst/>
          </a:prstGeom>
          <a:solidFill>
            <a:srgbClr val="007AC0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sk-SK"/>
          </a:p>
        </p:txBody>
      </p:sp>
      <p:pic>
        <p:nvPicPr>
          <p:cNvPr id="12" name="Picture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32" y="2262790"/>
            <a:ext cx="4095735" cy="1551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Obrázok 13" descr="SIEA - Slovenská inovačná a energetická agentúra">
            <a:hlinkClick r:id="rId7" tooltip="&quot;SIEA - Slovenská inovačná a energetická agentúra&quot;"/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517" y="6111558"/>
            <a:ext cx="2158365" cy="397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1736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Nadpis 1"/>
          <p:cNvSpPr>
            <a:spLocks noGrp="1"/>
          </p:cNvSpPr>
          <p:nvPr>
            <p:ph type="ctrTitle"/>
          </p:nvPr>
        </p:nvSpPr>
        <p:spPr>
          <a:xfrm>
            <a:off x="456338" y="221807"/>
            <a:ext cx="7772400" cy="864095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sk-SK" sz="2800" b="1" dirty="0">
                <a:solidFill>
                  <a:schemeClr val="tx2"/>
                </a:solidFill>
                <a:latin typeface="Century Gothic" panose="020B0502020202020204" pitchFamily="34" charset="0"/>
              </a:rPr>
              <a:t>B. Podmienky poskytnutia príspevku</a:t>
            </a:r>
            <a:endParaRPr lang="en-US" sz="28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Zástupný symbol obsahu 2"/>
          <p:cNvSpPr txBox="1">
            <a:spLocks/>
          </p:cNvSpPr>
          <p:nvPr/>
        </p:nvSpPr>
        <p:spPr>
          <a:xfrm>
            <a:off x="464610" y="1000125"/>
            <a:ext cx="8229600" cy="4733131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90000"/>
              </a:lnSpc>
              <a:defRPr/>
            </a:pPr>
            <a:r>
              <a:rPr lang="sk-SK" altLang="sk-SK" sz="7200" b="1" dirty="0">
                <a:solidFill>
                  <a:schemeClr val="tx2"/>
                </a:solidFill>
                <a:latin typeface="Century Gothic" panose="020B0502020202020204" pitchFamily="34" charset="0"/>
              </a:rPr>
              <a:t>II. Oprávnenosť aktivít realizácie </a:t>
            </a:r>
            <a:r>
              <a:rPr lang="sk-SK" altLang="sk-SK" sz="72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projektu</a:t>
            </a:r>
          </a:p>
          <a:p>
            <a:pPr marL="342900" indent="-342900" algn="l">
              <a:lnSpc>
                <a:spcPct val="110000"/>
              </a:lnSpc>
              <a:spcBef>
                <a:spcPts val="1200"/>
              </a:spcBef>
              <a:buFont typeface="+mj-lt"/>
              <a:buAutoNum type="arabicPeriod" startAt="12"/>
              <a:defRPr/>
            </a:pPr>
            <a:r>
              <a:rPr lang="sk-SK" sz="64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Podmienka oprávnenosti  aktivít projektu</a:t>
            </a:r>
          </a:p>
          <a:p>
            <a:pPr marL="361950" algn="l">
              <a:lnSpc>
                <a:spcPct val="90000"/>
              </a:lnSpc>
              <a:defRPr/>
            </a:pPr>
            <a:endParaRPr lang="pl-PL" sz="15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61950" algn="l">
              <a:lnSpc>
                <a:spcPct val="90000"/>
              </a:lnSpc>
              <a:defRPr/>
            </a:pPr>
            <a:r>
              <a:rPr lang="pl-PL" sz="5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Predmetom </a:t>
            </a:r>
            <a:r>
              <a:rPr lang="pl-PL" sz="5600" dirty="0">
                <a:solidFill>
                  <a:schemeClr val="tx2"/>
                </a:solidFill>
                <a:latin typeface="Century Gothic" panose="020B0502020202020204" pitchFamily="34" charset="0"/>
              </a:rPr>
              <a:t>hlavnej aktivity </a:t>
            </a:r>
            <a:r>
              <a:rPr lang="pl-PL" sz="5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projektu musí byť minimálne </a:t>
            </a:r>
            <a:r>
              <a:rPr lang="pl-PL" sz="5600" dirty="0">
                <a:solidFill>
                  <a:schemeClr val="tx2"/>
                </a:solidFill>
                <a:latin typeface="Century Gothic" panose="020B0502020202020204" pitchFamily="34" charset="0"/>
              </a:rPr>
              <a:t>jedna z činností:</a:t>
            </a:r>
          </a:p>
          <a:p>
            <a:pPr marL="704850" indent="-257175" algn="l">
              <a:buFont typeface="+mj-lt"/>
              <a:buAutoNum type="alphaUcPeriod"/>
              <a:defRPr/>
            </a:pPr>
            <a:r>
              <a:rPr lang="pl-PL" sz="5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nákup </a:t>
            </a:r>
            <a:r>
              <a:rPr lang="pl-PL" sz="5600" dirty="0">
                <a:solidFill>
                  <a:schemeClr val="tx2"/>
                </a:solidFill>
                <a:latin typeface="Century Gothic" panose="020B0502020202020204" pitchFamily="34" charset="0"/>
              </a:rPr>
              <a:t>nového dlhodobého majetku, ktorý bude využívaný na produkciu produktu </a:t>
            </a:r>
            <a:r>
              <a:rPr lang="pl-PL" sz="5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žiadateľa </a:t>
            </a:r>
            <a:endParaRPr lang="pl-PL" sz="5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704850" indent="-257175" algn="l">
              <a:buFont typeface="+mj-lt"/>
              <a:buAutoNum type="alphaUcPeriod"/>
              <a:defRPr/>
            </a:pPr>
            <a:r>
              <a:rPr lang="pl-PL" sz="5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zavádzanie </a:t>
            </a:r>
            <a:r>
              <a:rPr lang="pl-PL" sz="5600" dirty="0">
                <a:solidFill>
                  <a:schemeClr val="tx2"/>
                </a:solidFill>
                <a:latin typeface="Century Gothic" panose="020B0502020202020204" pitchFamily="34" charset="0"/>
              </a:rPr>
              <a:t>nástrojov </a:t>
            </a:r>
            <a:r>
              <a:rPr lang="pl-PL" sz="5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elektronického </a:t>
            </a:r>
            <a:r>
              <a:rPr lang="pl-PL" sz="5600" dirty="0">
                <a:solidFill>
                  <a:schemeClr val="tx2"/>
                </a:solidFill>
                <a:latin typeface="Century Gothic" panose="020B0502020202020204" pitchFamily="34" charset="0"/>
              </a:rPr>
              <a:t>podnikania</a:t>
            </a:r>
          </a:p>
          <a:p>
            <a:pPr marL="361950" algn="l">
              <a:defRPr/>
            </a:pPr>
            <a:endParaRPr lang="sk-SK" altLang="sk-SK" sz="56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61950" algn="l">
              <a:defRPr/>
            </a:pPr>
            <a:r>
              <a:rPr lang="pl-PL" sz="5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V </a:t>
            </a:r>
            <a:r>
              <a:rPr lang="pl-PL" sz="5600" dirty="0">
                <a:solidFill>
                  <a:schemeClr val="tx2"/>
                </a:solidFill>
                <a:latin typeface="Century Gothic" panose="020B0502020202020204" pitchFamily="34" charset="0"/>
              </a:rPr>
              <a:t>rámci hlavnej aktivity projektu sa môžu realizovať aj:</a:t>
            </a:r>
          </a:p>
          <a:p>
            <a:pPr marL="714375" indent="-266700" algn="l">
              <a:buFont typeface="Arial" panose="020B0604020202020204" pitchFamily="34" charset="0"/>
              <a:buChar char="•"/>
              <a:defRPr/>
            </a:pPr>
            <a:r>
              <a:rPr lang="sk-SK" sz="5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marketingové </a:t>
            </a:r>
            <a:r>
              <a:rPr lang="sk-SK" sz="5600" dirty="0">
                <a:solidFill>
                  <a:schemeClr val="tx2"/>
                </a:solidFill>
                <a:latin typeface="Century Gothic" panose="020B0502020202020204" pitchFamily="34" charset="0"/>
              </a:rPr>
              <a:t>aktivity súvisiace s uvedením nového/inovatívneho produktu</a:t>
            </a:r>
          </a:p>
          <a:p>
            <a:pPr marL="714375" indent="-266700" algn="l">
              <a:buFont typeface="Arial" panose="020B0604020202020204" pitchFamily="34" charset="0"/>
              <a:buChar char="•"/>
              <a:defRPr/>
            </a:pPr>
            <a:r>
              <a:rPr lang="sk-SK" sz="5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posúdenie </a:t>
            </a:r>
            <a:r>
              <a:rPr lang="sk-SK" sz="5600" dirty="0">
                <a:solidFill>
                  <a:schemeClr val="tx2"/>
                </a:solidFill>
                <a:latin typeface="Century Gothic" panose="020B0502020202020204" pitchFamily="34" charset="0"/>
              </a:rPr>
              <a:t>zhody nového/inovatívneho produktu s technickými </a:t>
            </a:r>
            <a:r>
              <a:rPr lang="sk-SK" sz="5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požiadavkami podľa </a:t>
            </a:r>
            <a:r>
              <a:rPr lang="sk-SK" sz="5600" dirty="0">
                <a:solidFill>
                  <a:schemeClr val="tx2"/>
                </a:solidFill>
                <a:latin typeface="Century Gothic" panose="020B0502020202020204" pitchFamily="34" charset="0"/>
              </a:rPr>
              <a:t>zákona č</a:t>
            </a:r>
            <a:r>
              <a:rPr lang="sk-SK" sz="5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. 264/1999 </a:t>
            </a:r>
            <a:r>
              <a:rPr lang="sk-SK" sz="5600" dirty="0">
                <a:solidFill>
                  <a:schemeClr val="tx2"/>
                </a:solidFill>
                <a:latin typeface="Century Gothic" panose="020B0502020202020204" pitchFamily="34" charset="0"/>
              </a:rPr>
              <a:t>Z</a:t>
            </a:r>
            <a:r>
              <a:rPr lang="sk-SK" sz="5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.  z</a:t>
            </a:r>
            <a:r>
              <a:rPr lang="sk-SK" sz="5600" dirty="0">
                <a:solidFill>
                  <a:schemeClr val="tx2"/>
                </a:solidFill>
                <a:latin typeface="Century Gothic" panose="020B0502020202020204" pitchFamily="34" charset="0"/>
              </a:rPr>
              <a:t>. o technických požiadavkách na výrobky a o </a:t>
            </a:r>
            <a:r>
              <a:rPr lang="sk-SK" sz="5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posudzovaní </a:t>
            </a:r>
            <a:r>
              <a:rPr lang="sk-SK" sz="5600" dirty="0">
                <a:solidFill>
                  <a:schemeClr val="tx2"/>
                </a:solidFill>
                <a:latin typeface="Century Gothic" panose="020B0502020202020204" pitchFamily="34" charset="0"/>
              </a:rPr>
              <a:t>zhody a o zmene a doplnení niektorých zákonov</a:t>
            </a:r>
          </a:p>
          <a:p>
            <a:pPr marL="714375" indent="-266700" algn="l">
              <a:buFont typeface="Arial" panose="020B0604020202020204" pitchFamily="34" charset="0"/>
              <a:buChar char="•"/>
              <a:defRPr/>
            </a:pPr>
            <a:r>
              <a:rPr lang="sk-SK" sz="5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zvyšovanie </a:t>
            </a:r>
            <a:r>
              <a:rPr lang="sk-SK" sz="5600" dirty="0">
                <a:solidFill>
                  <a:schemeClr val="tx2"/>
                </a:solidFill>
                <a:latin typeface="Century Gothic" panose="020B0502020202020204" pitchFamily="34" charset="0"/>
              </a:rPr>
              <a:t>zručnosti a kompetencií podnikateľov a ich zamestnancov priamo </a:t>
            </a:r>
            <a:r>
              <a:rPr lang="sk-SK" sz="5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súvisiacich </a:t>
            </a:r>
            <a:r>
              <a:rPr lang="sk-SK" sz="5600" dirty="0">
                <a:solidFill>
                  <a:schemeClr val="tx2"/>
                </a:solidFill>
                <a:latin typeface="Century Gothic" panose="020B0502020202020204" pitchFamily="34" charset="0"/>
              </a:rPr>
              <a:t>s produkciou prvého alebo </a:t>
            </a:r>
            <a:r>
              <a:rPr lang="sk-SK" sz="5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nového/inovatívneho </a:t>
            </a:r>
            <a:r>
              <a:rPr lang="sk-SK" sz="5600" dirty="0">
                <a:solidFill>
                  <a:schemeClr val="tx2"/>
                </a:solidFill>
                <a:latin typeface="Century Gothic" panose="020B0502020202020204" pitchFamily="34" charset="0"/>
              </a:rPr>
              <a:t>produktu </a:t>
            </a:r>
            <a:endParaRPr lang="sk-SK" sz="56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447675" algn="l">
              <a:defRPr/>
            </a:pPr>
            <a:endParaRPr lang="sk-SK" sz="5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>
              <a:defRPr/>
            </a:pPr>
            <a:r>
              <a:rPr lang="sk-SK" sz="56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Oprávnené sú výlučne projekty zamerané na odvetvia v oblasti priemyslu a poznatkovo intenzívnych služieb definovaných vo výzve prostredníctvom kódov SK NACE.</a:t>
            </a:r>
          </a:p>
          <a:p>
            <a:pPr algn="just">
              <a:defRPr/>
            </a:pPr>
            <a:endParaRPr lang="sk-SK" sz="4000" b="1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>
              <a:defRPr/>
            </a:pPr>
            <a:r>
              <a:rPr lang="sk-SK" sz="5600" b="1" dirty="0">
                <a:solidFill>
                  <a:schemeClr val="tx2"/>
                </a:solidFill>
                <a:latin typeface="Century Gothic" panose="020B0502020202020204" pitchFamily="34" charset="0"/>
              </a:rPr>
              <a:t>Realizáciou </a:t>
            </a:r>
            <a:r>
              <a:rPr lang="sk-SK" sz="56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projektu </a:t>
            </a:r>
            <a:r>
              <a:rPr lang="sk-SK" sz="5600" b="1" dirty="0">
                <a:solidFill>
                  <a:schemeClr val="tx2"/>
                </a:solidFill>
                <a:latin typeface="Century Gothic" panose="020B0502020202020204" pitchFamily="34" charset="0"/>
              </a:rPr>
              <a:t>musí prísť k uvedeniu </a:t>
            </a:r>
            <a:r>
              <a:rPr lang="sk-SK" sz="5600" b="1" u="sng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nového </a:t>
            </a:r>
            <a:r>
              <a:rPr lang="sk-SK" sz="5600" b="1" u="sng" dirty="0">
                <a:solidFill>
                  <a:schemeClr val="tx2"/>
                </a:solidFill>
                <a:latin typeface="Century Gothic" panose="020B0502020202020204" pitchFamily="34" charset="0"/>
              </a:rPr>
              <a:t>alebo inovovaného produktu</a:t>
            </a:r>
            <a:r>
              <a:rPr lang="sk-SK" sz="5600" b="1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sz="56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žiadateľa </a:t>
            </a:r>
            <a:r>
              <a:rPr lang="sk-SK" sz="5600" b="1" dirty="0">
                <a:solidFill>
                  <a:schemeClr val="tx2"/>
                </a:solidFill>
                <a:latin typeface="Century Gothic" panose="020B0502020202020204" pitchFamily="34" charset="0"/>
              </a:rPr>
              <a:t>na trh alebo </a:t>
            </a:r>
            <a:r>
              <a:rPr lang="sk-SK" sz="5600" b="1" u="sng" dirty="0">
                <a:solidFill>
                  <a:schemeClr val="tx2"/>
                </a:solidFill>
                <a:latin typeface="Century Gothic" panose="020B0502020202020204" pitchFamily="34" charset="0"/>
              </a:rPr>
              <a:t>realizácii inovácie produkčného procesu</a:t>
            </a:r>
            <a:r>
              <a:rPr lang="sk-SK" sz="56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.</a:t>
            </a:r>
          </a:p>
          <a:p>
            <a:pPr algn="just">
              <a:defRPr/>
            </a:pPr>
            <a:endParaRPr lang="sk-SK" sz="40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>
              <a:defRPr/>
            </a:pPr>
            <a:r>
              <a:rPr lang="sk-SK" sz="56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Projekt </a:t>
            </a:r>
            <a:r>
              <a:rPr lang="sk-SK" sz="5600" b="1" dirty="0">
                <a:solidFill>
                  <a:schemeClr val="tx2"/>
                </a:solidFill>
                <a:latin typeface="Century Gothic" panose="020B0502020202020204" pitchFamily="34" charset="0"/>
              </a:rPr>
              <a:t>žiadateľa musí predstavovať a prinášať inováciu minimálne nízkeho stupňa v triedení podľa inovačnej </a:t>
            </a:r>
            <a:r>
              <a:rPr lang="sk-SK" sz="56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stupnice.</a:t>
            </a:r>
            <a:endParaRPr lang="sk-SK" sz="56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3" name="Obrázok 12" descr="SIEA - Slovenská inovačná a energetická agentúra">
            <a:hlinkClick r:id="rId6" tooltip="&quot;SIEA - Slovenská inovačná a energetická agentúra&quot;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517" y="6111558"/>
            <a:ext cx="2158365" cy="397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05090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Nadpis 1"/>
          <p:cNvSpPr>
            <a:spLocks noGrp="1"/>
          </p:cNvSpPr>
          <p:nvPr>
            <p:ph type="ctrTitle"/>
          </p:nvPr>
        </p:nvSpPr>
        <p:spPr>
          <a:xfrm>
            <a:off x="456338" y="221807"/>
            <a:ext cx="7772400" cy="864095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sk-SK" sz="2800" b="1" dirty="0">
                <a:solidFill>
                  <a:schemeClr val="tx2"/>
                </a:solidFill>
                <a:latin typeface="Century Gothic" panose="020B0502020202020204" pitchFamily="34" charset="0"/>
              </a:rPr>
              <a:t>B. Podmienky poskytnutia príspevku</a:t>
            </a:r>
            <a:endParaRPr lang="en-US" sz="28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Zástupný symbol obsahu 2"/>
          <p:cNvSpPr txBox="1">
            <a:spLocks/>
          </p:cNvSpPr>
          <p:nvPr/>
        </p:nvSpPr>
        <p:spPr>
          <a:xfrm>
            <a:off x="464610" y="1268760"/>
            <a:ext cx="8229600" cy="41724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90000"/>
              </a:lnSpc>
              <a:defRPr/>
            </a:pPr>
            <a:r>
              <a:rPr lang="sk-SK" altLang="sk-SK" sz="1800" b="1" dirty="0">
                <a:solidFill>
                  <a:schemeClr val="tx2"/>
                </a:solidFill>
                <a:latin typeface="Century Gothic" panose="020B0502020202020204" pitchFamily="34" charset="0"/>
              </a:rPr>
              <a:t>II. Oprávnenosť aktivít realizácie </a:t>
            </a:r>
            <a:r>
              <a:rPr lang="sk-SK" altLang="sk-SK" sz="18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projektu</a:t>
            </a:r>
          </a:p>
          <a:p>
            <a:pPr marL="342900" indent="-342900" algn="l">
              <a:spcBef>
                <a:spcPts val="1200"/>
              </a:spcBef>
              <a:buFont typeface="+mj-lt"/>
              <a:buAutoNum type="arabicPeriod" startAt="13"/>
              <a:defRPr/>
            </a:pPr>
            <a:r>
              <a:rPr 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Podmienka, že žiadateľ nezačal realizáciu hlavných aktivít projektu pred predložením ŽoNFP</a:t>
            </a:r>
          </a:p>
          <a:p>
            <a:pPr marL="361950" algn="l">
              <a:lnSpc>
                <a:spcPct val="90000"/>
              </a:lnSpc>
              <a:spcBef>
                <a:spcPts val="1200"/>
              </a:spcBef>
              <a:defRPr/>
            </a:pPr>
            <a:r>
              <a:rPr lang="pl-PL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  </a:t>
            </a:r>
            <a:r>
              <a:rPr lang="pl-PL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Žiadateľ </a:t>
            </a:r>
            <a:r>
              <a:rPr lang="pl-PL" sz="1400" b="1" dirty="0">
                <a:solidFill>
                  <a:schemeClr val="tx2"/>
                </a:solidFill>
                <a:latin typeface="Century Gothic" panose="020B0502020202020204" pitchFamily="34" charset="0"/>
              </a:rPr>
              <a:t>nesmie začať realizáciu hlavnej aktivity projeku pred predložením ŽoNFP</a:t>
            </a:r>
            <a:r>
              <a:rPr lang="pl-PL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.</a:t>
            </a:r>
          </a:p>
          <a:p>
            <a:pPr marL="733425" indent="-285750" algn="l">
              <a:buFont typeface="Arial" panose="020B0604020202020204" pitchFamily="34" charset="0"/>
              <a:buChar char="•"/>
              <a:defRPr/>
            </a:pPr>
            <a:r>
              <a:rPr lang="pl-PL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Za </a:t>
            </a:r>
            <a:r>
              <a:rPr lang="pl-PL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začiatok realizácie hlavnej aktivity projektu sa považuje kalendárny deň, kedy došlo k </a:t>
            </a:r>
            <a:r>
              <a:rPr lang="pl-PL" sz="1400" b="1" dirty="0">
                <a:solidFill>
                  <a:schemeClr val="tx2"/>
                </a:solidFill>
                <a:latin typeface="Century Gothic" panose="020B0502020202020204" pitchFamily="34" charset="0"/>
              </a:rPr>
              <a:t>vystaveniu prvej písomnej objednávky </a:t>
            </a:r>
            <a:r>
              <a:rPr lang="pl-PL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pre dodávateľa, alebo </a:t>
            </a:r>
            <a:r>
              <a:rPr lang="pl-PL" sz="1400" b="1" dirty="0">
                <a:solidFill>
                  <a:schemeClr val="tx2"/>
                </a:solidFill>
                <a:latin typeface="Century Gothic" panose="020B0502020202020204" pitchFamily="34" charset="0"/>
              </a:rPr>
              <a:t>nadobudnutiu účinnosti prvej zmluvy </a:t>
            </a:r>
            <a:r>
              <a:rPr lang="pl-PL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uzavretej s dodávateľom, ak nebola vystavená objednávka v súvislosti s oprávnenými výdavkami projektu.</a:t>
            </a:r>
          </a:p>
          <a:p>
            <a:pPr marL="733425" indent="-285750" algn="l">
              <a:buFont typeface="Arial" panose="020B0604020202020204" pitchFamily="34" charset="0"/>
              <a:buChar char="•"/>
              <a:defRPr/>
            </a:pPr>
            <a:r>
              <a:rPr lang="pl-PL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Vykonanie akéhokoľvek úkonu vzťahujúceho sa k realizácii verejného obstarávania, prípravy projektovej dokumentácie ako aj ďalších prípravných činností </a:t>
            </a:r>
            <a:r>
              <a:rPr lang="pl-PL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predchádzajúcich </a:t>
            </a:r>
            <a:r>
              <a:rPr lang="pl-PL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vzniku právneho záväzku žiadateľa objednať tovary alebo služby súvisiace s oprávnenými výdavkami projektu sa nepovažuje za realizáciu hlavnej aktivity projektu, a preto vo vzťahu k začatiu realizácie hlavnej aktivity projektu nevyvoláva právne dôsledky</a:t>
            </a:r>
            <a:r>
              <a:rPr lang="pl-PL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.</a:t>
            </a:r>
          </a:p>
        </p:txBody>
      </p:sp>
      <p:pic>
        <p:nvPicPr>
          <p:cNvPr id="13" name="Obrázok 12" descr="SIEA - Slovenská inovačná a energetická agentúra">
            <a:hlinkClick r:id="rId6" tooltip="&quot;SIEA - Slovenská inovačná a energetická agentúra&quot;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517" y="6111558"/>
            <a:ext cx="2158365" cy="397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3535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BlokTextu 12"/>
          <p:cNvSpPr txBox="1"/>
          <p:nvPr/>
        </p:nvSpPr>
        <p:spPr>
          <a:xfrm>
            <a:off x="457200" y="5697736"/>
            <a:ext cx="48625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b="1" dirty="0" smtClean="0">
                <a:latin typeface="Century Gothic" panose="020B0502020202020204" pitchFamily="34" charset="0"/>
              </a:rPr>
              <a:t>B.  PODMIENKY POSKYTNUTIA PRÍSPEVKU</a:t>
            </a:r>
            <a:endParaRPr lang="sk-SK" sz="1400" b="1" dirty="0">
              <a:latin typeface="Century Gothic" panose="020B0502020202020204" pitchFamily="34" charset="0"/>
            </a:endParaRPr>
          </a:p>
        </p:txBody>
      </p:sp>
      <p:sp>
        <p:nvSpPr>
          <p:cNvPr id="15" name="Zástupný symbol obsahu 2"/>
          <p:cNvSpPr txBox="1">
            <a:spLocks/>
          </p:cNvSpPr>
          <p:nvPr/>
        </p:nvSpPr>
        <p:spPr>
          <a:xfrm>
            <a:off x="435886" y="1268760"/>
            <a:ext cx="8229600" cy="439248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90000"/>
              </a:lnSpc>
              <a:defRPr/>
            </a:pPr>
            <a:r>
              <a:rPr lang="sk-SK" altLang="sk-SK" sz="1900" b="1" dirty="0">
                <a:solidFill>
                  <a:schemeClr val="tx2"/>
                </a:solidFill>
                <a:latin typeface="Century Gothic" panose="020B0502020202020204" pitchFamily="34" charset="0"/>
              </a:rPr>
              <a:t>III. Oprávnenosť výdavkov realizácie projektu</a:t>
            </a:r>
            <a:endParaRPr lang="sk-SK" sz="19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42900" indent="-342900" algn="l">
              <a:lnSpc>
                <a:spcPct val="110000"/>
              </a:lnSpc>
              <a:spcBef>
                <a:spcPts val="1200"/>
              </a:spcBef>
              <a:buFont typeface="+mj-lt"/>
              <a:buAutoNum type="arabicPeriod" startAt="14"/>
              <a:defRPr/>
            </a:pPr>
            <a:r>
              <a:rPr lang="sk-SK" sz="17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Podmienka</a:t>
            </a:r>
            <a:r>
              <a:rPr lang="sk-SK" sz="17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, že výdavky projektu sú oprávnené</a:t>
            </a:r>
          </a:p>
          <a:p>
            <a:pPr marL="361950" algn="l" defTabSz="363538">
              <a:spcBef>
                <a:spcPts val="600"/>
              </a:spcBef>
              <a:defRPr/>
            </a:pPr>
            <a:r>
              <a:rPr lang="pl-PL" sz="15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Vecná oprávnenosť výdavkov:</a:t>
            </a:r>
            <a:r>
              <a:rPr lang="pl-PL" sz="15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	</a:t>
            </a:r>
          </a:p>
          <a:p>
            <a:pPr marL="647700" indent="-285750" algn="l" defTabSz="363538">
              <a:buFont typeface="Arial" panose="020B0604020202020204" pitchFamily="34" charset="0"/>
              <a:buChar char="•"/>
              <a:defRPr/>
            </a:pPr>
            <a:r>
              <a:rPr lang="pl-PL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Výdavok  je v súlade s platnými všeobecne záväznými právnymi predpismi.</a:t>
            </a:r>
          </a:p>
          <a:p>
            <a:pPr marL="647700" indent="-285750" algn="l" defTabSz="363538">
              <a:buFont typeface="Arial" panose="020B0604020202020204" pitchFamily="34" charset="0"/>
              <a:buChar char="•"/>
              <a:defRPr/>
            </a:pPr>
            <a:r>
              <a:rPr lang="pl-PL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Výdavok  je </a:t>
            </a:r>
            <a:r>
              <a:rPr lang="pl-PL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vynaložený na projekt.</a:t>
            </a:r>
          </a:p>
          <a:p>
            <a:pPr marL="647700" indent="-285750" algn="l" defTabSz="363538">
              <a:buFont typeface="Arial" panose="020B0604020202020204" pitchFamily="34" charset="0"/>
              <a:buChar char="•"/>
              <a:defRPr/>
            </a:pPr>
            <a:r>
              <a:rPr lang="pl-PL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Výdavky sú vynaložené v súlade s pravidlami operačného programu Výskum a inovácie.</a:t>
            </a:r>
          </a:p>
          <a:p>
            <a:pPr marL="647700" indent="-285750" algn="l" defTabSz="363538">
              <a:buFont typeface="Arial" panose="020B0604020202020204" pitchFamily="34" charset="0"/>
              <a:buChar char="•"/>
              <a:defRPr/>
            </a:pPr>
            <a:r>
              <a:rPr lang="pl-PL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Výdavok je primeraný. </a:t>
            </a:r>
          </a:p>
          <a:p>
            <a:pPr marL="647700" indent="-285750" algn="l" defTabSz="363538">
              <a:buFont typeface="Arial" panose="020B0604020202020204" pitchFamily="34" charset="0"/>
              <a:buChar char="•"/>
              <a:defRPr/>
            </a:pPr>
            <a:r>
              <a:rPr lang="pl-PL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Výdavok spĺňa zásady hospodárnosti, efektívnosti, účelnosti a účinnosti. </a:t>
            </a:r>
          </a:p>
          <a:p>
            <a:pPr marL="647700" indent="-285750" algn="l" defTabSz="363538">
              <a:buFont typeface="Arial" panose="020B0604020202020204" pitchFamily="34" charset="0"/>
              <a:buChar char="•"/>
              <a:defRPr/>
            </a:pPr>
            <a:r>
              <a:rPr lang="pl-PL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Výdavky musia byť identifikovateľné a preukázateľné. </a:t>
            </a:r>
          </a:p>
          <a:p>
            <a:pPr marL="361950" algn="l" defTabSz="363538">
              <a:spcBef>
                <a:spcPts val="600"/>
              </a:spcBef>
              <a:defRPr/>
            </a:pPr>
            <a:r>
              <a:rPr lang="pl-PL" sz="15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Časová oprávnenosť výdavkov:</a:t>
            </a:r>
          </a:p>
          <a:p>
            <a:pPr marL="647700" indent="-285750" algn="l" defTabSz="363538">
              <a:buFont typeface="Arial" panose="020B0604020202020204" pitchFamily="34" charset="0"/>
              <a:buChar char="•"/>
              <a:defRPr/>
            </a:pPr>
            <a:r>
              <a:rPr lang="pl-PL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Výdavky </a:t>
            </a:r>
            <a:r>
              <a:rPr lang="pl-PL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projektu musia vzniknúť a byť uhradené výlučne v priebehu realizácie projektu (od začiatku realizácie </a:t>
            </a:r>
            <a:r>
              <a:rPr lang="pl-PL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hlavnej aktivity </a:t>
            </a:r>
            <a:r>
              <a:rPr lang="pl-PL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do ukončenia </a:t>
            </a:r>
            <a:r>
              <a:rPr lang="pl-PL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realizácie projektu, </a:t>
            </a:r>
            <a:r>
              <a:rPr lang="pl-PL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nie neskôr ako 31.12.2023</a:t>
            </a:r>
            <a:r>
              <a:rPr lang="pl-PL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).</a:t>
            </a:r>
            <a:endParaRPr lang="pl-PL" sz="14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61950" algn="l" defTabSz="363538">
              <a:defRPr/>
            </a:pPr>
            <a:r>
              <a:rPr lang="pl-PL" sz="15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Územná oprávnenosť výdavkov:</a:t>
            </a:r>
            <a:r>
              <a:rPr lang="pl-PL" sz="1500" b="1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endParaRPr lang="pl-PL" sz="1500" b="1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647700" indent="-285750" algn="l" defTabSz="363538">
              <a:buFont typeface="Arial" panose="020B0604020202020204" pitchFamily="34" charset="0"/>
              <a:buChar char="•"/>
              <a:defRPr/>
            </a:pPr>
            <a:r>
              <a:rPr lang="pl-PL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Realizácia </a:t>
            </a:r>
            <a:r>
              <a:rPr lang="pl-PL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na oprávnenom území, pričom rozhodujúcim je miesto fyzickej realizácie projektu, nie sídlo </a:t>
            </a:r>
            <a:r>
              <a:rPr lang="pl-PL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žiadateľa.</a:t>
            </a:r>
            <a:endParaRPr lang="pl-PL" sz="14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647700" indent="-285750" algn="l" defTabSz="363538">
              <a:buFont typeface="Arial" panose="020B0604020202020204" pitchFamily="34" charset="0"/>
              <a:buChar char="•"/>
              <a:defRPr/>
            </a:pPr>
            <a:r>
              <a:rPr lang="pl-PL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Priama </a:t>
            </a:r>
            <a:r>
              <a:rPr lang="pl-PL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väzba na podporovaný región/územie, ktorý musí mať z realizácie projektu preukázateľný úplný alebo prevažujúci </a:t>
            </a:r>
            <a:r>
              <a:rPr lang="pl-PL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prospech.</a:t>
            </a:r>
          </a:p>
          <a:p>
            <a:pPr marL="895350" indent="-355600" algn="l" defTabSz="363538">
              <a:buFont typeface="Arial" panose="020B0604020202020204" pitchFamily="34" charset="0"/>
              <a:buChar char="•"/>
              <a:defRPr/>
            </a:pPr>
            <a:endParaRPr lang="pl-PL" sz="12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l" defTabSz="363538">
              <a:defRPr/>
            </a:pPr>
            <a:endParaRPr lang="pl-PL" sz="29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Nadpis 1"/>
          <p:cNvSpPr txBox="1">
            <a:spLocks/>
          </p:cNvSpPr>
          <p:nvPr/>
        </p:nvSpPr>
        <p:spPr>
          <a:xfrm>
            <a:off x="456338" y="221807"/>
            <a:ext cx="7772400" cy="86409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80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</a:pPr>
            <a:r>
              <a:rPr lang="sk-SK" sz="2800" b="1" dirty="0">
                <a:latin typeface="Century Gothic" panose="020B0502020202020204" pitchFamily="34" charset="0"/>
              </a:rPr>
              <a:t>B. Podmienky poskytnutia príspevku</a:t>
            </a:r>
            <a:endParaRPr lang="en-US" sz="2800" b="1" dirty="0">
              <a:latin typeface="Century Gothic" panose="020B0502020202020204" pitchFamily="34" charset="0"/>
            </a:endParaRPr>
          </a:p>
        </p:txBody>
      </p:sp>
      <p:pic>
        <p:nvPicPr>
          <p:cNvPr id="12" name="Obrázok 11" descr="SIEA - Slovenská inovačná a energetická agentúra">
            <a:hlinkClick r:id="rId6" tooltip="&quot;SIEA - Slovenská inovačná a energetická agentúra&quot;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517" y="6111558"/>
            <a:ext cx="2158365" cy="397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12501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Zástupný symbol obsahu 2"/>
          <p:cNvSpPr txBox="1">
            <a:spLocks/>
          </p:cNvSpPr>
          <p:nvPr/>
        </p:nvSpPr>
        <p:spPr>
          <a:xfrm>
            <a:off x="457200" y="1268760"/>
            <a:ext cx="8229600" cy="460851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sk-SK" altLang="sk-SK" sz="1800" b="1" dirty="0">
                <a:solidFill>
                  <a:schemeClr val="tx2"/>
                </a:solidFill>
                <a:latin typeface="Century Gothic" panose="020B0502020202020204" pitchFamily="34" charset="0"/>
              </a:rPr>
              <a:t>III. Oprávnenosť výdavkov realizácie projektu</a:t>
            </a:r>
          </a:p>
          <a:p>
            <a:pPr marL="361950" algn="l" defTabSz="363538">
              <a:defRPr/>
            </a:pPr>
            <a:endParaRPr lang="pl-PL" sz="1200" b="1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61950" algn="l" defTabSz="363538">
              <a:defRPr/>
            </a:pPr>
            <a:r>
              <a:rPr lang="pl-PL" sz="16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Kategorizácia oprávnených výdavkov</a:t>
            </a:r>
          </a:p>
          <a:p>
            <a:pPr marL="361950" algn="l" defTabSz="363538">
              <a:lnSpc>
                <a:spcPct val="160000"/>
              </a:lnSpc>
              <a:spcBef>
                <a:spcPts val="600"/>
              </a:spcBef>
              <a:defRPr/>
            </a:pPr>
            <a:r>
              <a:rPr lang="pl-PL" sz="14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Trieda 01 - Dlhodobý nehmotný majetok</a:t>
            </a:r>
          </a:p>
          <a:p>
            <a:pPr marL="628650" indent="-266700" algn="l" defTabSz="363538">
              <a:buFont typeface="Arial" panose="020B0604020202020204" pitchFamily="34" charset="0"/>
              <a:buChar char="•"/>
              <a:defRPr/>
            </a:pPr>
            <a:r>
              <a:rPr lang="pl-PL" sz="14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Skupina 013  Softvér</a:t>
            </a:r>
          </a:p>
          <a:p>
            <a:pPr marL="628650" indent="-266700" algn="l" defTabSz="363538">
              <a:buFont typeface="Arial" panose="020B0604020202020204" pitchFamily="34" charset="0"/>
              <a:buChar char="•"/>
              <a:defRPr/>
            </a:pPr>
            <a:r>
              <a:rPr lang="pl-PL" sz="1400" b="1" dirty="0">
                <a:solidFill>
                  <a:schemeClr val="tx2"/>
                </a:solidFill>
                <a:latin typeface="Century Gothic" panose="020B0502020202020204" pitchFamily="34" charset="0"/>
              </a:rPr>
              <a:t>Skupina 014 </a:t>
            </a:r>
            <a:r>
              <a:rPr lang="pl-PL" sz="14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Oceniteľné </a:t>
            </a:r>
            <a:r>
              <a:rPr lang="pl-PL" sz="1400" b="1" dirty="0">
                <a:solidFill>
                  <a:schemeClr val="tx2"/>
                </a:solidFill>
                <a:latin typeface="Century Gothic" panose="020B0502020202020204" pitchFamily="34" charset="0"/>
              </a:rPr>
              <a:t>práva </a:t>
            </a:r>
            <a:r>
              <a:rPr lang="pl-PL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	</a:t>
            </a:r>
          </a:p>
          <a:p>
            <a:pPr marL="361950" algn="l" defTabSz="363538">
              <a:defRPr/>
            </a:pPr>
            <a:r>
              <a:rPr lang="pl-PL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pl-PL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   </a:t>
            </a:r>
            <a:r>
              <a:rPr lang="pl-PL" sz="12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- nákup </a:t>
            </a:r>
            <a:r>
              <a:rPr lang="pl-PL" sz="1200" dirty="0">
                <a:solidFill>
                  <a:schemeClr val="tx2"/>
                </a:solidFill>
                <a:latin typeface="Century Gothic" panose="020B0502020202020204" pitchFamily="34" charset="0"/>
              </a:rPr>
              <a:t>licencií, nákup autorských práv a patentov, </a:t>
            </a:r>
            <a:r>
              <a:rPr lang="pl-PL" sz="12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nákup </a:t>
            </a:r>
            <a:r>
              <a:rPr lang="pl-PL" sz="1200" dirty="0">
                <a:solidFill>
                  <a:schemeClr val="tx2"/>
                </a:solidFill>
                <a:latin typeface="Century Gothic" panose="020B0502020202020204" pitchFamily="34" charset="0"/>
              </a:rPr>
              <a:t>predmetov priemyselných </a:t>
            </a:r>
            <a:r>
              <a:rPr lang="pl-PL" sz="12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práv</a:t>
            </a:r>
            <a:endParaRPr lang="pl-PL" sz="12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628650" indent="-266700" algn="l" defTabSz="363538">
              <a:buFont typeface="Arial" panose="020B0604020202020204" pitchFamily="34" charset="0"/>
              <a:buChar char="•"/>
              <a:defRPr/>
            </a:pPr>
            <a:r>
              <a:rPr lang="pl-PL" sz="1400" b="1" dirty="0">
                <a:solidFill>
                  <a:schemeClr val="tx2"/>
                </a:solidFill>
                <a:latin typeface="Century Gothic" panose="020B0502020202020204" pitchFamily="34" charset="0"/>
              </a:rPr>
              <a:t>Skupina 019  Ostatný dlhodobý nehmotný majetok</a:t>
            </a:r>
          </a:p>
          <a:p>
            <a:pPr marL="361950" algn="l" defTabSz="363538">
              <a:defRPr/>
            </a:pPr>
            <a:r>
              <a:rPr lang="pl-PL" sz="14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Trieda </a:t>
            </a:r>
            <a:r>
              <a:rPr lang="pl-PL" sz="14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02 - Dlhodobý </a:t>
            </a:r>
            <a:r>
              <a:rPr lang="pl-PL" sz="14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hmotný majetok</a:t>
            </a:r>
          </a:p>
          <a:p>
            <a:pPr marL="628650" indent="-266700" algn="l" defTabSz="363538">
              <a:buFont typeface="Arial" panose="020B0604020202020204" pitchFamily="34" charset="0"/>
              <a:buChar char="•"/>
              <a:defRPr/>
            </a:pPr>
            <a:r>
              <a:rPr lang="pl-PL" sz="1400" b="1" dirty="0">
                <a:solidFill>
                  <a:schemeClr val="tx2"/>
                </a:solidFill>
                <a:latin typeface="Century Gothic" panose="020B0502020202020204" pitchFamily="34" charset="0"/>
              </a:rPr>
              <a:t>Skupina 022 </a:t>
            </a:r>
            <a:r>
              <a:rPr lang="pl-PL" sz="14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 Samostatné </a:t>
            </a:r>
            <a:r>
              <a:rPr lang="pl-PL" sz="1400" b="1" dirty="0">
                <a:solidFill>
                  <a:schemeClr val="tx2"/>
                </a:solidFill>
                <a:latin typeface="Century Gothic" panose="020B0502020202020204" pitchFamily="34" charset="0"/>
              </a:rPr>
              <a:t>hnuteľné veci a súbory hnuteľných vecí </a:t>
            </a:r>
            <a:endParaRPr lang="pl-PL" sz="1400" b="1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809625" lvl="1" indent="-180975" algn="just" defTabSz="363538">
              <a:buFontTx/>
              <a:buChar char="-"/>
              <a:defRPr/>
            </a:pPr>
            <a:r>
              <a:rPr lang="pl-PL" sz="12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nákup </a:t>
            </a:r>
            <a:r>
              <a:rPr lang="pl-PL" sz="1200" dirty="0">
                <a:solidFill>
                  <a:schemeClr val="tx2"/>
                </a:solidFill>
                <a:latin typeface="Century Gothic" panose="020B0502020202020204" pitchFamily="34" charset="0"/>
              </a:rPr>
              <a:t>výrobných zariadení a zariadení na poskytovanie služieb, technologické </a:t>
            </a:r>
            <a:r>
              <a:rPr lang="pl-PL" sz="12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celky,</a:t>
            </a:r>
          </a:p>
          <a:p>
            <a:pPr marL="809625" lvl="1" indent="-180975" algn="just" defTabSz="363538">
              <a:buFontTx/>
              <a:buChar char="-"/>
              <a:defRPr/>
            </a:pPr>
            <a:r>
              <a:rPr lang="pl-PL" sz="12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výdavky </a:t>
            </a:r>
            <a:r>
              <a:rPr lang="pl-PL" sz="1200" dirty="0">
                <a:solidFill>
                  <a:schemeClr val="tx2"/>
                </a:solidFill>
                <a:latin typeface="Century Gothic" panose="020B0502020202020204" pitchFamily="34" charset="0"/>
              </a:rPr>
              <a:t>na vnútorné vybavenie prevádzkových priestorov nevyhnutne súvisiace s účelom projektu a prevádzkovou funkčnosťou predmetu projektu (v prípade, ak vnútorné vybavenie je zaradené účtovnou jednotkou medzi dlhodobý hmotný </a:t>
            </a:r>
            <a:r>
              <a:rPr lang="pl-PL" sz="12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majetok) - </a:t>
            </a:r>
            <a:r>
              <a:rPr lang="pl-PL" sz="1100" b="1" u="sng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IBA </a:t>
            </a:r>
            <a:r>
              <a:rPr lang="pl-PL" sz="1100" b="1" u="sng" dirty="0">
                <a:solidFill>
                  <a:srgbClr val="FF0000"/>
                </a:solidFill>
                <a:latin typeface="Century Gothic" panose="020B0502020202020204" pitchFamily="34" charset="0"/>
              </a:rPr>
              <a:t>PRE VÝZVU V RÁMCI ŠC 3.1.1</a:t>
            </a:r>
            <a:endParaRPr lang="pl-PL" sz="1100" dirty="0" smtClean="0">
              <a:solidFill>
                <a:srgbClr val="FF0000"/>
              </a:solidFill>
              <a:latin typeface="Century Gothic" panose="020B0502020202020204" pitchFamily="34" charset="0"/>
            </a:endParaRPr>
          </a:p>
          <a:p>
            <a:pPr marL="361950" algn="l" defTabSz="363538">
              <a:defRPr/>
            </a:pPr>
            <a:r>
              <a:rPr lang="pl-PL" sz="14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Trieda 11 - Zásoby</a:t>
            </a:r>
          </a:p>
          <a:p>
            <a:pPr marL="628650" indent="-266700" algn="just" defTabSz="363538">
              <a:buFont typeface="Arial" panose="020B0604020202020204" pitchFamily="34" charset="0"/>
              <a:buChar char="•"/>
              <a:defRPr/>
            </a:pPr>
            <a:r>
              <a:rPr lang="pl-PL" sz="14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Skupina </a:t>
            </a:r>
            <a:r>
              <a:rPr lang="pl-PL" sz="1400" b="1" dirty="0">
                <a:solidFill>
                  <a:schemeClr val="tx2"/>
                </a:solidFill>
                <a:latin typeface="Century Gothic" panose="020B0502020202020204" pitchFamily="34" charset="0"/>
              </a:rPr>
              <a:t>112 </a:t>
            </a:r>
            <a:r>
              <a:rPr lang="pl-PL" sz="14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 Zásoby </a:t>
            </a:r>
          </a:p>
          <a:p>
            <a:pPr marL="361950" algn="just" defTabSz="363538">
              <a:defRPr/>
            </a:pPr>
            <a:r>
              <a:rPr lang="pl-PL" sz="1400" b="1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pl-PL" sz="14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   </a:t>
            </a:r>
            <a:r>
              <a:rPr lang="pl-PL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– </a:t>
            </a:r>
            <a:r>
              <a:rPr lang="pl-PL" sz="1200" dirty="0">
                <a:solidFill>
                  <a:schemeClr val="tx2"/>
                </a:solidFill>
                <a:latin typeface="Century Gothic" panose="020B0502020202020204" pitchFamily="34" charset="0"/>
              </a:rPr>
              <a:t>nákup hmotného majetku, ktorého doba použiteľnosti je dlhšia ako jeden rok a ocenenie nižšie </a:t>
            </a:r>
            <a:r>
              <a:rPr lang="pl-PL" sz="12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  			alebo </a:t>
            </a:r>
            <a:r>
              <a:rPr lang="pl-PL" sz="1200" dirty="0">
                <a:solidFill>
                  <a:schemeClr val="tx2"/>
                </a:solidFill>
                <a:latin typeface="Century Gothic" panose="020B0502020202020204" pitchFamily="34" charset="0"/>
              </a:rPr>
              <a:t>rovné sume podľa osobitného predpisu, ktorý podľa rozhodnutia účtovnej jednotky nebol </a:t>
            </a:r>
            <a:r>
              <a:rPr lang="pl-PL" sz="12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			zaradený </a:t>
            </a:r>
            <a:r>
              <a:rPr lang="pl-PL" sz="1200" dirty="0">
                <a:solidFill>
                  <a:schemeClr val="tx2"/>
                </a:solidFill>
                <a:latin typeface="Century Gothic" panose="020B0502020202020204" pitchFamily="34" charset="0"/>
              </a:rPr>
              <a:t>ako dlhodobý hmotný majetok</a:t>
            </a:r>
            <a:r>
              <a:rPr lang="pl-PL" sz="12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.</a:t>
            </a:r>
            <a:endParaRPr lang="pl-PL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539750" algn="l" defTabSz="363538">
              <a:defRPr/>
            </a:pPr>
            <a:endParaRPr lang="pl-PL" sz="16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539750" algn="l" defTabSz="363538">
              <a:defRPr/>
            </a:pPr>
            <a:endParaRPr lang="pl-PL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539750" algn="l" defTabSz="363538">
              <a:defRPr/>
            </a:pPr>
            <a:endParaRPr lang="pl-PL" sz="16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539750" algn="just" defTabSz="363538">
              <a:defRPr/>
            </a:pPr>
            <a:endParaRPr lang="pl-PL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539750" algn="just" defTabSz="363538">
              <a:defRPr/>
            </a:pPr>
            <a:endParaRPr lang="pl-PL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Nadpis 1"/>
          <p:cNvSpPr txBox="1">
            <a:spLocks/>
          </p:cNvSpPr>
          <p:nvPr/>
        </p:nvSpPr>
        <p:spPr>
          <a:xfrm>
            <a:off x="456338" y="221807"/>
            <a:ext cx="7772400" cy="86409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80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</a:pPr>
            <a:r>
              <a:rPr lang="sk-SK" sz="2800" b="1" dirty="0">
                <a:latin typeface="Century Gothic" panose="020B0502020202020204" pitchFamily="34" charset="0"/>
              </a:rPr>
              <a:t>B. Podmienky poskytnutia príspevku</a:t>
            </a:r>
            <a:endParaRPr lang="en-US" sz="2800" b="1" dirty="0">
              <a:latin typeface="Century Gothic" panose="020B0502020202020204" pitchFamily="34" charset="0"/>
            </a:endParaRPr>
          </a:p>
        </p:txBody>
      </p:sp>
      <p:pic>
        <p:nvPicPr>
          <p:cNvPr id="12" name="Obrázok 11" descr="SIEA - Slovenská inovačná a energetická agentúra">
            <a:hlinkClick r:id="rId6" tooltip="&quot;SIEA - Slovenská inovačná a energetická agentúra&quot;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517" y="6111558"/>
            <a:ext cx="2158365" cy="397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47070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Zástupný symbol obsahu 2"/>
          <p:cNvSpPr txBox="1">
            <a:spLocks/>
          </p:cNvSpPr>
          <p:nvPr/>
        </p:nvSpPr>
        <p:spPr>
          <a:xfrm>
            <a:off x="457200" y="1268760"/>
            <a:ext cx="8229600" cy="460851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sk-SK" altLang="sk-SK" sz="1800" b="1" dirty="0">
                <a:solidFill>
                  <a:schemeClr val="tx2"/>
                </a:solidFill>
                <a:latin typeface="Century Gothic" panose="020B0502020202020204" pitchFamily="34" charset="0"/>
              </a:rPr>
              <a:t>III. Oprávnenosť výdavkov realizácie projektu</a:t>
            </a:r>
          </a:p>
          <a:p>
            <a:pPr marL="361950" algn="l" defTabSz="363538">
              <a:defRPr/>
            </a:pPr>
            <a:endParaRPr lang="pl-PL" sz="1700" b="1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61950" algn="l" defTabSz="363538">
              <a:defRPr/>
            </a:pPr>
            <a:r>
              <a:rPr lang="pl-PL" sz="14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Trieda </a:t>
            </a:r>
            <a:r>
              <a:rPr lang="pl-PL" sz="14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51 </a:t>
            </a:r>
            <a:r>
              <a:rPr lang="pl-PL" sz="14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- Služby</a:t>
            </a:r>
            <a:endParaRPr lang="pl-PL" sz="1400" b="1" dirty="0">
              <a:solidFill>
                <a:schemeClr val="accent2"/>
              </a:solidFill>
              <a:latin typeface="Century Gothic" panose="020B0502020202020204" pitchFamily="34" charset="0"/>
            </a:endParaRPr>
          </a:p>
          <a:p>
            <a:pPr marL="628650" indent="-266700" algn="l" defTabSz="363538">
              <a:buFont typeface="Arial" panose="020B0604020202020204" pitchFamily="34" charset="0"/>
              <a:buChar char="•"/>
              <a:defRPr/>
            </a:pPr>
            <a:r>
              <a:rPr lang="pl-PL" sz="1400" b="1" dirty="0">
                <a:solidFill>
                  <a:schemeClr val="tx2"/>
                </a:solidFill>
                <a:latin typeface="Century Gothic" panose="020B0502020202020204" pitchFamily="34" charset="0"/>
              </a:rPr>
              <a:t>Skupina 518 </a:t>
            </a:r>
            <a:r>
              <a:rPr lang="pl-PL" sz="14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 Ostatné </a:t>
            </a:r>
            <a:r>
              <a:rPr lang="pl-PL" sz="1400" b="1" dirty="0">
                <a:solidFill>
                  <a:schemeClr val="tx2"/>
                </a:solidFill>
                <a:latin typeface="Century Gothic" panose="020B0502020202020204" pitchFamily="34" charset="0"/>
              </a:rPr>
              <a:t>služby </a:t>
            </a:r>
            <a:endParaRPr lang="pl-PL" sz="1400" b="1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819150" lvl="1" indent="-190500" algn="l" defTabSz="363538">
              <a:defRPr/>
            </a:pPr>
            <a:r>
              <a:rPr lang="pl-PL" sz="12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-	služby </a:t>
            </a:r>
            <a:r>
              <a:rPr lang="pl-PL" sz="1200" dirty="0">
                <a:solidFill>
                  <a:schemeClr val="tx2"/>
                </a:solidFill>
                <a:latin typeface="Century Gothic" panose="020B0502020202020204" pitchFamily="34" charset="0"/>
              </a:rPr>
              <a:t>spojené so zavedením </a:t>
            </a:r>
            <a:r>
              <a:rPr lang="pl-PL" sz="1200" b="1" dirty="0">
                <a:solidFill>
                  <a:schemeClr val="tx2"/>
                </a:solidFill>
                <a:latin typeface="Century Gothic" panose="020B0502020202020204" pitchFamily="34" charset="0"/>
              </a:rPr>
              <a:t>nástrojov elektronického podnikania</a:t>
            </a:r>
            <a:r>
              <a:rPr lang="pl-PL" sz="1200" dirty="0">
                <a:solidFill>
                  <a:schemeClr val="tx2"/>
                </a:solidFill>
                <a:latin typeface="Century Gothic" panose="020B0502020202020204" pitchFamily="34" charset="0"/>
              </a:rPr>
              <a:t>;</a:t>
            </a:r>
          </a:p>
          <a:p>
            <a:pPr marL="819150" lvl="1" indent="-190500" algn="l" defTabSz="363538">
              <a:defRPr/>
            </a:pPr>
            <a:r>
              <a:rPr lang="pl-PL" sz="12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-	výdavky </a:t>
            </a:r>
            <a:r>
              <a:rPr lang="pl-PL" sz="1200" dirty="0">
                <a:solidFill>
                  <a:schemeClr val="tx2"/>
                </a:solidFill>
                <a:latin typeface="Century Gothic" panose="020B0502020202020204" pitchFamily="34" charset="0"/>
              </a:rPr>
              <a:t>na </a:t>
            </a:r>
            <a:r>
              <a:rPr lang="pl-PL" sz="1200" b="1" dirty="0">
                <a:solidFill>
                  <a:schemeClr val="tx2"/>
                </a:solidFill>
                <a:latin typeface="Century Gothic" panose="020B0502020202020204" pitchFamily="34" charset="0"/>
              </a:rPr>
              <a:t>školenia súvisiace s predmetom projektu </a:t>
            </a:r>
            <a:r>
              <a:rPr lang="pl-PL" sz="1200" dirty="0">
                <a:solidFill>
                  <a:schemeClr val="tx2"/>
                </a:solidFill>
                <a:latin typeface="Century Gothic" panose="020B0502020202020204" pitchFamily="34" charset="0"/>
              </a:rPr>
              <a:t>(zvyšovanie zručností a kompetencií žiadateľov a ich zamestnancov priamo súvisiacich s produkciou nového/inovovaného produktu alebo inováciou produkčného procesu);</a:t>
            </a:r>
          </a:p>
          <a:p>
            <a:pPr marL="819150" lvl="1" indent="-190500" algn="l" defTabSz="363538">
              <a:defRPr/>
            </a:pPr>
            <a:r>
              <a:rPr lang="pl-PL" sz="12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-	výdavky </a:t>
            </a:r>
            <a:r>
              <a:rPr lang="pl-PL" sz="1200" dirty="0">
                <a:solidFill>
                  <a:schemeClr val="tx2"/>
                </a:solidFill>
                <a:latin typeface="Century Gothic" panose="020B0502020202020204" pitchFamily="34" charset="0"/>
              </a:rPr>
              <a:t>na </a:t>
            </a:r>
            <a:r>
              <a:rPr lang="pl-PL" sz="1200" b="1" dirty="0">
                <a:solidFill>
                  <a:schemeClr val="tx2"/>
                </a:solidFill>
                <a:latin typeface="Century Gothic" panose="020B0502020202020204" pitchFamily="34" charset="0"/>
              </a:rPr>
              <a:t>marketing produktu </a:t>
            </a:r>
            <a:r>
              <a:rPr lang="pl-PL" sz="1200" dirty="0">
                <a:solidFill>
                  <a:schemeClr val="tx2"/>
                </a:solidFill>
                <a:latin typeface="Century Gothic" panose="020B0502020202020204" pitchFamily="34" charset="0"/>
              </a:rPr>
              <a:t>žiadateľa, ktorý je predmetom </a:t>
            </a:r>
            <a:r>
              <a:rPr lang="pl-PL" sz="12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projektu</a:t>
            </a:r>
            <a:r>
              <a:rPr lang="pl-PL" sz="1200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.</a:t>
            </a:r>
          </a:p>
          <a:p>
            <a:pPr marL="819150" lvl="1" algn="l" defTabSz="363538">
              <a:defRPr/>
            </a:pPr>
            <a:endParaRPr lang="pl-PL" sz="12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61950" algn="l" defTabSz="363538">
              <a:defRPr/>
            </a:pPr>
            <a:r>
              <a:rPr lang="pl-PL" sz="14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Trieda </a:t>
            </a:r>
            <a:r>
              <a:rPr lang="pl-PL" sz="14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52 – Osobné výdavky – </a:t>
            </a:r>
            <a:r>
              <a:rPr lang="pl-PL" sz="1400" b="1" u="sng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IBA PRE VÝZVU V RÁMCI ŠC 3.1.1</a:t>
            </a:r>
          </a:p>
          <a:p>
            <a:pPr marL="628650" indent="-266700" algn="l" defTabSz="363538">
              <a:buFont typeface="Arial" panose="020B0604020202020204" pitchFamily="34" charset="0"/>
              <a:buChar char="•"/>
              <a:defRPr/>
            </a:pPr>
            <a:r>
              <a:rPr lang="pl-PL" sz="1400" b="1" dirty="0">
                <a:solidFill>
                  <a:schemeClr val="tx2"/>
                </a:solidFill>
                <a:latin typeface="Century Gothic" panose="020B0502020202020204" pitchFamily="34" charset="0"/>
              </a:rPr>
              <a:t>Skupina </a:t>
            </a:r>
            <a:r>
              <a:rPr lang="pl-PL" sz="14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521   Mzdové výdavky </a:t>
            </a:r>
            <a:endParaRPr lang="pl-PL" sz="14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809625" lvl="1" indent="-180975" algn="l" defTabSz="363538">
              <a:defRPr/>
            </a:pPr>
            <a:r>
              <a:rPr lang="pl-PL" sz="12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-	mzdové </a:t>
            </a:r>
            <a:r>
              <a:rPr lang="pl-PL" sz="1200" dirty="0">
                <a:solidFill>
                  <a:schemeClr val="tx2"/>
                </a:solidFill>
                <a:latin typeface="Century Gothic" panose="020B0502020202020204" pitchFamily="34" charset="0"/>
              </a:rPr>
              <a:t>výdavky </a:t>
            </a:r>
            <a:r>
              <a:rPr lang="pl-PL" sz="1200" b="1" dirty="0">
                <a:solidFill>
                  <a:schemeClr val="tx2"/>
                </a:solidFill>
                <a:latin typeface="Century Gothic" panose="020B0502020202020204" pitchFamily="34" charset="0"/>
              </a:rPr>
              <a:t>nebudú považované za oprávnené</a:t>
            </a:r>
            <a:r>
              <a:rPr lang="pl-PL" sz="1200" dirty="0">
                <a:solidFill>
                  <a:schemeClr val="tx2"/>
                </a:solidFill>
                <a:latin typeface="Century Gothic" panose="020B0502020202020204" pitchFamily="34" charset="0"/>
              </a:rPr>
              <a:t>, ak si žiadateľ nezvolí </a:t>
            </a:r>
            <a:r>
              <a:rPr lang="pl-PL" sz="1200" b="1" dirty="0">
                <a:solidFill>
                  <a:schemeClr val="tx2"/>
                </a:solidFill>
                <a:latin typeface="Century Gothic" panose="020B0502020202020204" pitchFamily="34" charset="0"/>
              </a:rPr>
              <a:t>merateľný ukazovateľ P0091 Nárast zamestnanosti v podporovaných podnikoch </a:t>
            </a:r>
            <a:r>
              <a:rPr lang="pl-PL" sz="1200" dirty="0">
                <a:solidFill>
                  <a:schemeClr val="tx2"/>
                </a:solidFill>
                <a:latin typeface="Century Gothic" panose="020B0502020202020204" pitchFamily="34" charset="0"/>
              </a:rPr>
              <a:t>a nepriradí mu nenulovú cieľovú </a:t>
            </a:r>
            <a:r>
              <a:rPr lang="pl-PL" sz="12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hodnotu;</a:t>
            </a:r>
            <a:endParaRPr lang="pl-PL" sz="12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809625" lvl="1" indent="-180975" algn="l" defTabSz="363538">
              <a:defRPr/>
            </a:pPr>
            <a:r>
              <a:rPr lang="pl-PL" sz="12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-	oprávnené sú výlučne </a:t>
            </a:r>
            <a:r>
              <a:rPr lang="pl-PL" sz="1200" dirty="0">
                <a:solidFill>
                  <a:schemeClr val="tx2"/>
                </a:solidFill>
                <a:latin typeface="Century Gothic" panose="020B0502020202020204" pitchFamily="34" charset="0"/>
              </a:rPr>
              <a:t>mzdové výdavky na </a:t>
            </a:r>
            <a:r>
              <a:rPr lang="pl-PL" sz="1200" b="1" dirty="0">
                <a:solidFill>
                  <a:schemeClr val="tx2"/>
                </a:solidFill>
                <a:latin typeface="Century Gothic" panose="020B0502020202020204" pitchFamily="34" charset="0"/>
              </a:rPr>
              <a:t>novovytvorené pracovné miesta </a:t>
            </a:r>
            <a:r>
              <a:rPr lang="pl-PL" sz="1200" dirty="0">
                <a:solidFill>
                  <a:schemeClr val="tx2"/>
                </a:solidFill>
                <a:latin typeface="Century Gothic" panose="020B0502020202020204" pitchFamily="34" charset="0"/>
              </a:rPr>
              <a:t>súvisiace s realizáciou hlavných aktivít </a:t>
            </a:r>
            <a:r>
              <a:rPr lang="pl-PL" sz="12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projektu;</a:t>
            </a:r>
          </a:p>
          <a:p>
            <a:pPr marL="809625" lvl="1" indent="-180975" algn="l" defTabSz="363538">
              <a:defRPr/>
            </a:pPr>
            <a:r>
              <a:rPr lang="pl-PL" sz="12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-	mzdové </a:t>
            </a:r>
            <a:r>
              <a:rPr lang="pl-PL" sz="1200" dirty="0">
                <a:solidFill>
                  <a:schemeClr val="tx2"/>
                </a:solidFill>
                <a:latin typeface="Century Gothic" panose="020B0502020202020204" pitchFamily="34" charset="0"/>
              </a:rPr>
              <a:t>výdavky sú limitované rozsahom práce </a:t>
            </a:r>
            <a:r>
              <a:rPr lang="pl-PL" sz="1200" b="1" dirty="0">
                <a:solidFill>
                  <a:schemeClr val="tx2"/>
                </a:solidFill>
                <a:latin typeface="Century Gothic" panose="020B0502020202020204" pitchFamily="34" charset="0"/>
              </a:rPr>
              <a:t>maximálne 12 hodín denne </a:t>
            </a:r>
            <a:r>
              <a:rPr lang="pl-PL" sz="1200" dirty="0">
                <a:solidFill>
                  <a:schemeClr val="tx2"/>
                </a:solidFill>
                <a:latin typeface="Century Gothic" panose="020B0502020202020204" pitchFamily="34" charset="0"/>
              </a:rPr>
              <a:t>za všetky pracovné úväzky osoby </a:t>
            </a:r>
            <a:r>
              <a:rPr lang="pl-PL" sz="12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kumulatívne;</a:t>
            </a:r>
            <a:endParaRPr lang="pl-PL" sz="12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809625" lvl="1" indent="-180975" algn="l" defTabSz="363538">
              <a:defRPr/>
            </a:pPr>
            <a:r>
              <a:rPr lang="pl-PL" sz="12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-	mzdové </a:t>
            </a:r>
            <a:r>
              <a:rPr lang="pl-PL" sz="1200" dirty="0">
                <a:solidFill>
                  <a:schemeClr val="tx2"/>
                </a:solidFill>
                <a:latin typeface="Century Gothic" panose="020B0502020202020204" pitchFamily="34" charset="0"/>
              </a:rPr>
              <a:t>výdavky sú limitované </a:t>
            </a:r>
            <a:r>
              <a:rPr lang="pl-PL" sz="1200" b="1" dirty="0">
                <a:solidFill>
                  <a:schemeClr val="tx2"/>
                </a:solidFill>
                <a:latin typeface="Century Gothic" panose="020B0502020202020204" pitchFamily="34" charset="0"/>
              </a:rPr>
              <a:t>finančnými a zároveň percentuálnymi limitmi </a:t>
            </a:r>
            <a:r>
              <a:rPr lang="pl-PL" sz="1200" dirty="0">
                <a:solidFill>
                  <a:schemeClr val="tx2"/>
                </a:solidFill>
                <a:latin typeface="Century Gothic" panose="020B0502020202020204" pitchFamily="34" charset="0"/>
              </a:rPr>
              <a:t>uvedenými v kapitole E. Finančné a percentuálne limity </a:t>
            </a:r>
            <a:r>
              <a:rPr lang="pl-PL" sz="12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Prílohy č. 8 Výzvy – </a:t>
            </a:r>
            <a:r>
              <a:rPr lang="pl-PL" sz="1200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Podmienky oprávnenosti výdavkov</a:t>
            </a:r>
            <a:endParaRPr lang="pl-PL" sz="1200" i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539750" algn="l" defTabSz="363538">
              <a:defRPr/>
            </a:pPr>
            <a:endParaRPr lang="pl-PL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539750" algn="l" defTabSz="363538">
              <a:defRPr/>
            </a:pPr>
            <a:endParaRPr lang="pl-PL" sz="16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539750" algn="l" defTabSz="363538">
              <a:defRPr/>
            </a:pPr>
            <a:endParaRPr lang="pl-PL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539750" algn="l" defTabSz="363538">
              <a:defRPr/>
            </a:pPr>
            <a:endParaRPr lang="pl-PL" sz="16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539750" algn="just" defTabSz="363538">
              <a:defRPr/>
            </a:pPr>
            <a:endParaRPr lang="pl-PL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539750" algn="just" defTabSz="363538">
              <a:defRPr/>
            </a:pPr>
            <a:endParaRPr lang="pl-PL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Nadpis 1"/>
          <p:cNvSpPr txBox="1">
            <a:spLocks/>
          </p:cNvSpPr>
          <p:nvPr/>
        </p:nvSpPr>
        <p:spPr>
          <a:xfrm>
            <a:off x="456338" y="221807"/>
            <a:ext cx="7772400" cy="86409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80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</a:pPr>
            <a:r>
              <a:rPr lang="sk-SK" sz="2800" b="1" dirty="0">
                <a:latin typeface="Century Gothic" panose="020B0502020202020204" pitchFamily="34" charset="0"/>
              </a:rPr>
              <a:t>B. Podmienky poskytnutia príspevku</a:t>
            </a:r>
            <a:endParaRPr lang="en-US" sz="2800" b="1" dirty="0">
              <a:latin typeface="Century Gothic" panose="020B0502020202020204" pitchFamily="34" charset="0"/>
            </a:endParaRPr>
          </a:p>
        </p:txBody>
      </p:sp>
      <p:pic>
        <p:nvPicPr>
          <p:cNvPr id="12" name="Obrázok 11" descr="SIEA - Slovenská inovačná a energetická agentúra">
            <a:hlinkClick r:id="rId6" tooltip="&quot;SIEA - Slovenská inovačná a energetická agentúra&quot;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517" y="6111558"/>
            <a:ext cx="2158365" cy="397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34643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Zástupný symbol obsahu 2"/>
          <p:cNvSpPr txBox="1">
            <a:spLocks/>
          </p:cNvSpPr>
          <p:nvPr/>
        </p:nvSpPr>
        <p:spPr>
          <a:xfrm>
            <a:off x="487980" y="1268760"/>
            <a:ext cx="8229600" cy="442737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sk-SK" altLang="sk-SK" sz="7200" b="1" dirty="0">
                <a:solidFill>
                  <a:schemeClr val="tx2"/>
                </a:solidFill>
                <a:latin typeface="Century Gothic" panose="020B0502020202020204" pitchFamily="34" charset="0"/>
              </a:rPr>
              <a:t>III. Oprávnenosť výdavkov  realizácie projektu</a:t>
            </a:r>
          </a:p>
          <a:p>
            <a:pPr algn="l">
              <a:defRPr/>
            </a:pPr>
            <a:endParaRPr lang="sk-SK" sz="6400" b="1" dirty="0" smtClean="0">
              <a:solidFill>
                <a:schemeClr val="accent2"/>
              </a:solidFill>
              <a:latin typeface="Century Gothic" panose="020B0502020202020204" pitchFamily="34" charset="0"/>
            </a:endParaRPr>
          </a:p>
          <a:p>
            <a:pPr marL="361950" algn="l" defTabSz="363538">
              <a:defRPr/>
            </a:pPr>
            <a:r>
              <a:rPr lang="sk-SK" altLang="sk-SK" sz="6400" b="1" dirty="0">
                <a:solidFill>
                  <a:schemeClr val="tx2"/>
                </a:solidFill>
                <a:latin typeface="Century Gothic" panose="020B0502020202020204" pitchFamily="34" charset="0"/>
              </a:rPr>
              <a:t>Príklady neoprávnených výdavkov:</a:t>
            </a:r>
          </a:p>
          <a:p>
            <a:pPr marL="647700" lvl="1" indent="-285750" algn="l" defTabSz="363538">
              <a:buFont typeface="Arial" panose="020B0604020202020204" pitchFamily="34" charset="0"/>
              <a:buChar char="•"/>
              <a:defRPr/>
            </a:pPr>
            <a:r>
              <a:rPr lang="sk-SK" altLang="sk-SK" sz="5600" dirty="0">
                <a:solidFill>
                  <a:schemeClr val="tx2"/>
                </a:solidFill>
                <a:latin typeface="Century Gothic" panose="020B0502020202020204" pitchFamily="34" charset="0"/>
              </a:rPr>
              <a:t>výdavky na prípravu žiadosti o poskytnutie NFP a riadenie projektu, vrátane výdavkov na realizáciu verejného obstarávania,</a:t>
            </a:r>
          </a:p>
          <a:p>
            <a:pPr marL="647700" lvl="1" indent="-285750" algn="l" defTabSz="363538">
              <a:buFont typeface="Arial" panose="020B0604020202020204" pitchFamily="34" charset="0"/>
              <a:buChar char="•"/>
              <a:defRPr/>
            </a:pPr>
            <a:r>
              <a:rPr lang="sk-SK" altLang="sk-SK" sz="5600" dirty="0">
                <a:solidFill>
                  <a:schemeClr val="tx2"/>
                </a:solidFill>
                <a:latin typeface="Century Gothic" panose="020B0502020202020204" pitchFamily="34" charset="0"/>
              </a:rPr>
              <a:t>výdavky na informovanosť a komunikáciu súvisiacu s informovaním verejnosti , že projekt je spolufinancovaný zo zdrojov </a:t>
            </a:r>
            <a:r>
              <a:rPr lang="sk-SK" altLang="sk-SK" sz="5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EÚ,</a:t>
            </a:r>
            <a:endParaRPr lang="sk-SK" altLang="sk-SK" sz="5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647700" lvl="1" indent="-285750" algn="l" defTabSz="363538">
              <a:buFont typeface="Arial" panose="020B0604020202020204" pitchFamily="34" charset="0"/>
              <a:buChar char="•"/>
              <a:defRPr/>
            </a:pPr>
            <a:r>
              <a:rPr lang="sk-SK" altLang="sk-SK" sz="5600" dirty="0">
                <a:solidFill>
                  <a:schemeClr val="tx2"/>
                </a:solidFill>
                <a:latin typeface="Century Gothic" panose="020B0502020202020204" pitchFamily="34" charset="0"/>
              </a:rPr>
              <a:t>výdavky na legislatívou požadované školenia (BOZP a pod</a:t>
            </a:r>
            <a:r>
              <a:rPr lang="sk-SK" altLang="sk-SK" sz="5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.),</a:t>
            </a:r>
            <a:endParaRPr lang="sk-SK" altLang="sk-SK" sz="5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647700" lvl="1" indent="-285750" algn="l" defTabSz="363538">
              <a:buFont typeface="Arial" panose="020B0604020202020204" pitchFamily="34" charset="0"/>
              <a:buChar char="•"/>
              <a:defRPr/>
            </a:pPr>
            <a:r>
              <a:rPr lang="sk-SK" altLang="sk-SK" sz="5600" dirty="0">
                <a:solidFill>
                  <a:schemeClr val="tx2"/>
                </a:solidFill>
                <a:latin typeface="Century Gothic" panose="020B0502020202020204" pitchFamily="34" charset="0"/>
              </a:rPr>
              <a:t>výdavky na nákup pozemkov a nehnuteľností,</a:t>
            </a:r>
          </a:p>
          <a:p>
            <a:pPr marL="647700" lvl="1" indent="-285750" algn="l" defTabSz="363538">
              <a:buFont typeface="Arial" panose="020B0604020202020204" pitchFamily="34" charset="0"/>
              <a:buChar char="•"/>
              <a:defRPr/>
            </a:pPr>
            <a:r>
              <a:rPr lang="sk-SK" altLang="sk-SK" sz="5600" dirty="0">
                <a:solidFill>
                  <a:schemeClr val="tx2"/>
                </a:solidFill>
                <a:latin typeface="Century Gothic" panose="020B0502020202020204" pitchFamily="34" charset="0"/>
              </a:rPr>
              <a:t>výdavky na stavebné práce (vrátane stavebných úprav súvisiacich s inštaláciou stroja/prístroja/zariadenia),</a:t>
            </a:r>
          </a:p>
          <a:p>
            <a:pPr marL="647700" lvl="1" indent="-285750" algn="l" defTabSz="363538">
              <a:buFont typeface="Arial" panose="020B0604020202020204" pitchFamily="34" charset="0"/>
              <a:buChar char="•"/>
              <a:defRPr/>
            </a:pPr>
            <a:r>
              <a:rPr lang="sk-SK" altLang="sk-SK" sz="5600" dirty="0">
                <a:solidFill>
                  <a:schemeClr val="tx2"/>
                </a:solidFill>
                <a:latin typeface="Century Gothic" panose="020B0502020202020204" pitchFamily="34" charset="0"/>
              </a:rPr>
              <a:t>výdavky na opravu a údržbu,</a:t>
            </a:r>
          </a:p>
          <a:p>
            <a:pPr marL="647700" lvl="1" indent="-285750" algn="l" defTabSz="363538">
              <a:buFont typeface="Arial" panose="020B0604020202020204" pitchFamily="34" charset="0"/>
              <a:buChar char="•"/>
              <a:defRPr/>
            </a:pPr>
            <a:r>
              <a:rPr lang="sk-SK" altLang="sk-SK" sz="5600" dirty="0">
                <a:solidFill>
                  <a:schemeClr val="tx2"/>
                </a:solidFill>
                <a:latin typeface="Century Gothic" panose="020B0502020202020204" pitchFamily="34" charset="0"/>
              </a:rPr>
              <a:t>prevádzkové výdavky, mzdové výdavky, výdavky na leasing, výdavky na obstaranie dopravných prostriedkov,</a:t>
            </a:r>
          </a:p>
          <a:p>
            <a:pPr marL="647700" lvl="1" indent="-285750" algn="l" defTabSz="363538">
              <a:buFont typeface="Arial" panose="020B0604020202020204" pitchFamily="34" charset="0"/>
              <a:buChar char="•"/>
              <a:defRPr/>
            </a:pPr>
            <a:r>
              <a:rPr lang="sk-SK" altLang="sk-SK" sz="5600" dirty="0">
                <a:solidFill>
                  <a:schemeClr val="tx2"/>
                </a:solidFill>
                <a:latin typeface="Century Gothic" panose="020B0502020202020204" pitchFamily="34" charset="0"/>
              </a:rPr>
              <a:t>DPH v prípade, keď je nárokovateľná na vrátenie akýmkoľvek spôsobom,</a:t>
            </a:r>
          </a:p>
          <a:p>
            <a:pPr marL="647700" lvl="1" indent="-285750" algn="l" defTabSz="363538">
              <a:buFont typeface="Arial" panose="020B0604020202020204" pitchFamily="34" charset="0"/>
              <a:buChar char="•"/>
              <a:defRPr/>
            </a:pPr>
            <a:r>
              <a:rPr lang="sk-SK" altLang="sk-SK" sz="5600" dirty="0">
                <a:solidFill>
                  <a:schemeClr val="tx2"/>
                </a:solidFill>
                <a:latin typeface="Century Gothic" panose="020B0502020202020204" pitchFamily="34" charset="0"/>
              </a:rPr>
              <a:t>výdavky na poistenie majetku,</a:t>
            </a:r>
          </a:p>
          <a:p>
            <a:pPr marL="647700" lvl="1" indent="-285750" algn="l" defTabSz="363538">
              <a:buFont typeface="Arial" panose="020B0604020202020204" pitchFamily="34" charset="0"/>
              <a:buChar char="•"/>
              <a:defRPr/>
            </a:pPr>
            <a:r>
              <a:rPr lang="sk-SK" altLang="sk-SK" sz="5600" dirty="0">
                <a:solidFill>
                  <a:schemeClr val="tx2"/>
                </a:solidFill>
                <a:latin typeface="Century Gothic" panose="020B0502020202020204" pitchFamily="34" charset="0"/>
              </a:rPr>
              <a:t>poplatky (správne, colné, bankové a pod.), kurzové straty,</a:t>
            </a:r>
          </a:p>
          <a:p>
            <a:pPr marL="647700" lvl="1" indent="-285750" algn="l" defTabSz="363538">
              <a:buFont typeface="Arial" panose="020B0604020202020204" pitchFamily="34" charset="0"/>
              <a:buChar char="•"/>
              <a:defRPr/>
            </a:pPr>
            <a:r>
              <a:rPr lang="sk-SK" altLang="sk-SK" sz="5600" dirty="0">
                <a:solidFill>
                  <a:schemeClr val="tx2"/>
                </a:solidFill>
                <a:latin typeface="Century Gothic" panose="020B0502020202020204" pitchFamily="34" charset="0"/>
              </a:rPr>
              <a:t>sankčné poplatky, pokuty a penále, prípadne ďalšie sankčné výdavky, náklady na predĺženie záručnej doby </a:t>
            </a:r>
            <a:r>
              <a:rPr lang="sk-SK" altLang="sk-SK" sz="5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technológií,</a:t>
            </a:r>
          </a:p>
          <a:p>
            <a:pPr marL="647700" lvl="1" indent="-285750" algn="l" defTabSz="363538">
              <a:buFont typeface="Arial" panose="020B0604020202020204" pitchFamily="34" charset="0"/>
              <a:buChar char="•"/>
              <a:defRPr/>
            </a:pPr>
            <a:r>
              <a:rPr lang="sk-SK" altLang="sk-SK" sz="5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výdavky na vnútorné vybavenie - </a:t>
            </a:r>
            <a:r>
              <a:rPr lang="pl-PL" sz="4400" b="1" u="sng" dirty="0">
                <a:solidFill>
                  <a:srgbClr val="FF0000"/>
                </a:solidFill>
                <a:latin typeface="Century Gothic" panose="020B0502020202020204" pitchFamily="34" charset="0"/>
              </a:rPr>
              <a:t>IBA PRE VÝZVU V RÁMCI ŠC </a:t>
            </a:r>
            <a:r>
              <a:rPr lang="pl-PL" sz="4400" b="1" u="sng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3.3.1</a:t>
            </a:r>
            <a:r>
              <a:rPr lang="sk-SK" altLang="sk-SK" sz="5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.</a:t>
            </a:r>
            <a:endParaRPr lang="sk-SK" altLang="sk-SK" sz="56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Nadpis 1"/>
          <p:cNvSpPr txBox="1">
            <a:spLocks/>
          </p:cNvSpPr>
          <p:nvPr/>
        </p:nvSpPr>
        <p:spPr>
          <a:xfrm>
            <a:off x="456338" y="221807"/>
            <a:ext cx="7772400" cy="86409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80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</a:pPr>
            <a:r>
              <a:rPr lang="sk-SK" sz="2800" b="1" dirty="0">
                <a:latin typeface="Century Gothic" panose="020B0502020202020204" pitchFamily="34" charset="0"/>
              </a:rPr>
              <a:t>B. Podmienky poskytnutia príspevku</a:t>
            </a:r>
            <a:endParaRPr lang="en-US" sz="2800" b="1" dirty="0">
              <a:latin typeface="Century Gothic" panose="020B0502020202020204" pitchFamily="34" charset="0"/>
            </a:endParaRPr>
          </a:p>
        </p:txBody>
      </p:sp>
      <p:pic>
        <p:nvPicPr>
          <p:cNvPr id="12" name="Obrázok 11" descr="SIEA - Slovenská inovačná a energetická agentúra">
            <a:hlinkClick r:id="rId6" tooltip="&quot;SIEA - Slovenská inovačná a energetická agentúra&quot;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517" y="6111558"/>
            <a:ext cx="2158365" cy="397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75476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Nadpis 1"/>
          <p:cNvSpPr>
            <a:spLocks noGrp="1"/>
          </p:cNvSpPr>
          <p:nvPr>
            <p:ph type="ctrTitle"/>
          </p:nvPr>
        </p:nvSpPr>
        <p:spPr>
          <a:xfrm>
            <a:off x="440864" y="259638"/>
            <a:ext cx="8004094" cy="793098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sk-SK" sz="2800" b="1" dirty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Century Gothic" panose="020B0502020202020204" pitchFamily="34" charset="0"/>
              </a:rPr>
              <a:t>B. Podmienky poskytnutia príspevku</a:t>
            </a:r>
            <a:endParaRPr lang="en-US" sz="2800" b="1" dirty="0">
              <a:solidFill>
                <a:schemeClr val="tx2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5" name="Zástupný symbol obsahu 2"/>
          <p:cNvSpPr txBox="1">
            <a:spLocks/>
          </p:cNvSpPr>
          <p:nvPr/>
        </p:nvSpPr>
        <p:spPr>
          <a:xfrm>
            <a:off x="440864" y="1241117"/>
            <a:ext cx="8229600" cy="43481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  <a:defRPr/>
            </a:pPr>
            <a:r>
              <a:rPr lang="sk-SK" altLang="sk-SK" sz="1800" b="1" dirty="0">
                <a:solidFill>
                  <a:schemeClr val="tx2"/>
                </a:solidFill>
                <a:latin typeface="Century Gothic" panose="020B0502020202020204" pitchFamily="34" charset="0"/>
              </a:rPr>
              <a:t>IV. Oprávnenosť miesta realizácie </a:t>
            </a:r>
            <a:r>
              <a:rPr lang="sk-SK" altLang="sk-SK" sz="18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projektu</a:t>
            </a:r>
          </a:p>
          <a:p>
            <a:pPr algn="l">
              <a:defRPr/>
            </a:pPr>
            <a:endParaRPr lang="sk-SK" altLang="sk-SK" sz="18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42900" indent="-342900" algn="l">
              <a:spcBef>
                <a:spcPts val="1200"/>
              </a:spcBef>
              <a:buFont typeface="+mj-lt"/>
              <a:buAutoNum type="arabicPeriod" startAt="15"/>
              <a:defRPr/>
            </a:pP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Podmienka </a:t>
            </a: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že projekt je realizovaný na oprávnenom území</a:t>
            </a:r>
          </a:p>
          <a:p>
            <a:pPr marL="361950" algn="l">
              <a:defRPr/>
            </a:pPr>
            <a:endParaRPr lang="sk-SK" altLang="sk-SK" sz="14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61950" algn="l">
              <a:defRPr/>
            </a:pPr>
            <a:r>
              <a:rPr lang="sk-SK" altLang="sk-SK" sz="14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Región </a:t>
            </a:r>
            <a:r>
              <a:rPr lang="sk-SK" altLang="sk-SK" sz="1400" b="1" dirty="0">
                <a:solidFill>
                  <a:schemeClr val="tx2"/>
                </a:solidFill>
                <a:latin typeface="Century Gothic" panose="020B0502020202020204" pitchFamily="34" charset="0"/>
              </a:rPr>
              <a:t>NUTS III</a:t>
            </a:r>
          </a:p>
          <a:p>
            <a:pPr marL="361950" lvl="1" algn="just">
              <a:defRPr/>
            </a:pP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Trnavský kraj, Trenčiansky kraj, Nitriansky kraj, Banskobystrický kraj, Žilinský kraj, Košický kraj, Prešovský kraj</a:t>
            </a:r>
          </a:p>
          <a:p>
            <a:pPr marL="174625" lvl="1" algn="just">
              <a:defRPr/>
            </a:pPr>
            <a:endParaRPr lang="sk-SK" altLang="sk-SK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61950" lvl="1" algn="just">
              <a:defRPr/>
            </a:pPr>
            <a:r>
              <a:rPr lang="sk-SK" altLang="sk-SK" sz="14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Pravidlá</a:t>
            </a:r>
          </a:p>
          <a:p>
            <a:pPr marL="714375" lvl="1" indent="-352425" algn="just">
              <a:buFont typeface="+mj-lt"/>
              <a:buAutoNum type="alphaUcPeriod"/>
              <a:defRPr/>
            </a:pP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Pre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posúdenie kritérií oprávnenosti je rozhodujúce miesto realizácie projektu, nie sídlo žiadateľa. </a:t>
            </a:r>
          </a:p>
          <a:p>
            <a:pPr marL="714375" lvl="1" indent="-352425" algn="just">
              <a:buFont typeface="+mj-lt"/>
              <a:buAutoNum type="alphaUcPeriod"/>
              <a:defRPr/>
            </a:pP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Projekt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môže byť realizovaný aj na viacerých miestach (uvedených v ŽoNFP), avšak vždy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na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oprávnenom území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.</a:t>
            </a:r>
          </a:p>
          <a:p>
            <a:pPr marL="714375" lvl="1" indent="-352425" algn="just">
              <a:buFont typeface="+mj-lt"/>
              <a:buAutoNum type="alphaUcPeriod"/>
              <a:defRPr/>
            </a:pP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V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prípade, ak je projekt realizovaný na viacerých územiach s rôznym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stupňom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intenzity,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uplatní sa najnižšia intenzita.</a:t>
            </a:r>
          </a:p>
          <a:p>
            <a:pPr marL="450850" lvl="1" indent="-276225" algn="just">
              <a:defRPr/>
            </a:pPr>
            <a:endParaRPr lang="sk-SK" altLang="sk-SK" sz="14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450850" lvl="1" indent="-276225" algn="just">
              <a:defRPr/>
            </a:pPr>
            <a:endParaRPr lang="pl-PL" sz="18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1" name="Obrázok 10" descr="SIEA - Slovenská inovačná a energetická agentúra">
            <a:hlinkClick r:id="rId6" tooltip="&quot;SIEA - Slovenská inovačná a energetická agentúra&quot;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517" y="6111558"/>
            <a:ext cx="2158365" cy="397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19942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Nadpis 1"/>
          <p:cNvSpPr>
            <a:spLocks noGrp="1"/>
          </p:cNvSpPr>
          <p:nvPr>
            <p:ph type="ctrTitle"/>
          </p:nvPr>
        </p:nvSpPr>
        <p:spPr>
          <a:xfrm>
            <a:off x="440864" y="310612"/>
            <a:ext cx="8004094" cy="742124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sk-SK" sz="2800" b="1" dirty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Century Gothic" panose="020B0502020202020204" pitchFamily="34" charset="0"/>
              </a:rPr>
              <a:t>B. Podmienky poskytnutia príspevku</a:t>
            </a:r>
            <a:endParaRPr lang="en-US" sz="2800" b="1" dirty="0">
              <a:solidFill>
                <a:schemeClr val="tx2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5" name="Zástupný symbol obsahu 2"/>
          <p:cNvSpPr txBox="1">
            <a:spLocks/>
          </p:cNvSpPr>
          <p:nvPr/>
        </p:nvSpPr>
        <p:spPr>
          <a:xfrm>
            <a:off x="440864" y="1171575"/>
            <a:ext cx="8229600" cy="4648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10000"/>
              </a:lnSpc>
              <a:defRPr/>
            </a:pPr>
            <a:r>
              <a:rPr lang="sk-SK" altLang="sk-SK" sz="1800" b="1" dirty="0">
                <a:solidFill>
                  <a:schemeClr val="tx2"/>
                </a:solidFill>
                <a:latin typeface="Century Gothic" panose="020B0502020202020204" pitchFamily="34" charset="0"/>
              </a:rPr>
              <a:t>V. Kritéria pre výber </a:t>
            </a:r>
            <a:r>
              <a:rPr lang="sk-SK" altLang="sk-SK" sz="18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projektu</a:t>
            </a:r>
          </a:p>
          <a:p>
            <a:pPr algn="l">
              <a:defRPr/>
            </a:pPr>
            <a:endParaRPr lang="sk-SK" altLang="sk-SK" sz="12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42900" indent="-342900" algn="l">
              <a:spcBef>
                <a:spcPts val="1200"/>
              </a:spcBef>
              <a:buFont typeface="+mj-lt"/>
              <a:buAutoNum type="arabicPeriod" startAt="16"/>
              <a:defRPr/>
            </a:pPr>
            <a:r>
              <a:rPr 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Podmienka </a:t>
            </a:r>
            <a:r>
              <a:rPr 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splnenia kritérií pre výber projektov</a:t>
            </a:r>
          </a:p>
          <a:p>
            <a:pPr marL="342900" indent="19050" algn="just">
              <a:defRPr/>
            </a:pPr>
            <a:r>
              <a:rPr lang="pl-PL" sz="1400" b="1" u="sng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VÝZVA </a:t>
            </a:r>
            <a:r>
              <a:rPr lang="pl-PL" sz="1400" b="1" u="sng" dirty="0">
                <a:solidFill>
                  <a:schemeClr val="tx2"/>
                </a:solidFill>
                <a:latin typeface="Century Gothic" panose="020B0502020202020204" pitchFamily="34" charset="0"/>
              </a:rPr>
              <a:t>V RÁMCI ŠC </a:t>
            </a:r>
            <a:r>
              <a:rPr lang="pl-PL" sz="1400" b="1" u="sng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3.1.1</a:t>
            </a:r>
            <a:r>
              <a:rPr lang="pl-PL" sz="14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 - </a:t>
            </a:r>
            <a:r>
              <a:rPr 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12 </a:t>
            </a:r>
            <a:r>
              <a:rPr 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hodnotiacich kritérií v 4 </a:t>
            </a:r>
            <a:r>
              <a:rPr 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kategóriách</a:t>
            </a:r>
          </a:p>
          <a:p>
            <a:pPr marL="628650" indent="-285750" algn="just" defTabSz="538163">
              <a:buFont typeface="Arial" panose="020B0604020202020204" pitchFamily="34" charset="0"/>
              <a:buChar char="•"/>
              <a:defRPr/>
            </a:pPr>
            <a:r>
              <a:rPr lang="sk-SK" sz="14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1 </a:t>
            </a:r>
            <a:r>
              <a:rPr lang="sk-SK" sz="1400" b="1" dirty="0">
                <a:solidFill>
                  <a:schemeClr val="tx2"/>
                </a:solidFill>
                <a:latin typeface="Century Gothic" panose="020B0502020202020204" pitchFamily="34" charset="0"/>
              </a:rPr>
              <a:t>vylučujúce </a:t>
            </a:r>
            <a:r>
              <a:rPr lang="sk-SK" sz="14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kritérium </a:t>
            </a:r>
          </a:p>
          <a:p>
            <a:pPr marL="342900" algn="just" defTabSz="538163">
              <a:defRPr/>
            </a:pPr>
            <a:r>
              <a:rPr 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      -	súlad </a:t>
            </a:r>
            <a:r>
              <a:rPr 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projektu s intervenčnou stratégiou </a:t>
            </a:r>
            <a:r>
              <a:rPr lang="sk-SK" sz="1400" dirty="0" err="1" smtClean="0">
                <a:solidFill>
                  <a:schemeClr val="tx2"/>
                </a:solidFill>
                <a:latin typeface="Century Gothic" panose="020B0502020202020204" pitchFamily="34" charset="0"/>
              </a:rPr>
              <a:t>OPVaI</a:t>
            </a:r>
            <a:r>
              <a:rPr 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,</a:t>
            </a:r>
          </a:p>
          <a:p>
            <a:pPr marL="628650" indent="-285750" algn="just" defTabSz="538163">
              <a:buFont typeface="Arial" panose="020B0604020202020204" pitchFamily="34" charset="0"/>
              <a:buChar char="•"/>
              <a:tabLst>
                <a:tab pos="538163" algn="l"/>
              </a:tabLst>
              <a:defRPr/>
            </a:pPr>
            <a:r>
              <a:rPr lang="sk-SK" sz="14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11 </a:t>
            </a:r>
            <a:r>
              <a:rPr lang="sk-SK" sz="1400" b="1" dirty="0">
                <a:solidFill>
                  <a:schemeClr val="tx2"/>
                </a:solidFill>
                <a:latin typeface="Century Gothic" panose="020B0502020202020204" pitchFamily="34" charset="0"/>
              </a:rPr>
              <a:t>bodovaných kritérií</a:t>
            </a:r>
          </a:p>
          <a:p>
            <a:pPr marL="342900" indent="19050" algn="just">
              <a:defRPr/>
            </a:pPr>
            <a:endParaRPr lang="pl-PL" sz="1400" b="1" u="sng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42900" indent="19050" algn="just">
              <a:defRPr/>
            </a:pPr>
            <a:r>
              <a:rPr lang="pl-PL" sz="1400" b="1" u="sng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VÝZVA </a:t>
            </a:r>
            <a:r>
              <a:rPr lang="pl-PL" sz="1400" b="1" u="sng" dirty="0">
                <a:solidFill>
                  <a:schemeClr val="tx2"/>
                </a:solidFill>
                <a:latin typeface="Century Gothic" panose="020B0502020202020204" pitchFamily="34" charset="0"/>
              </a:rPr>
              <a:t>V RÁMCI ŠC </a:t>
            </a:r>
            <a:r>
              <a:rPr lang="pl-PL" sz="1400" b="1" u="sng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3.3.1 </a:t>
            </a:r>
            <a:r>
              <a:rPr lang="pl-PL" sz="14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- </a:t>
            </a:r>
            <a:r>
              <a:rPr 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14 </a:t>
            </a:r>
            <a:r>
              <a:rPr 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hodnotiacich kritérií v 4 kategóriách</a:t>
            </a:r>
          </a:p>
          <a:p>
            <a:pPr marL="628650" indent="-285750" algn="just" defTabSz="538163">
              <a:buFont typeface="Arial" panose="020B0604020202020204" pitchFamily="34" charset="0"/>
              <a:buChar char="•"/>
              <a:defRPr/>
            </a:pPr>
            <a:r>
              <a:rPr lang="sk-SK" sz="14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2 </a:t>
            </a:r>
            <a:r>
              <a:rPr lang="sk-SK" sz="1400" b="1" dirty="0">
                <a:solidFill>
                  <a:schemeClr val="tx2"/>
                </a:solidFill>
                <a:latin typeface="Century Gothic" panose="020B0502020202020204" pitchFamily="34" charset="0"/>
              </a:rPr>
              <a:t>vylučujúce </a:t>
            </a:r>
            <a:r>
              <a:rPr lang="sk-SK" sz="14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kritériá </a:t>
            </a:r>
            <a:endParaRPr lang="sk-SK" sz="14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714375" algn="just" defTabSz="539750">
              <a:defRPr/>
            </a:pPr>
            <a:r>
              <a:rPr 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-	súlad </a:t>
            </a:r>
            <a:r>
              <a:rPr 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projektu s intervenčnou stratégiou OP,</a:t>
            </a:r>
          </a:p>
          <a:p>
            <a:pPr marL="714375" algn="just">
              <a:tabLst>
                <a:tab pos="1077913" algn="l"/>
              </a:tabLst>
              <a:defRPr/>
            </a:pPr>
            <a:r>
              <a:rPr 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-	aktívnosť </a:t>
            </a:r>
            <a:r>
              <a:rPr 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podniku žiadateľa (podnik nie je spiacou firmou)</a:t>
            </a:r>
          </a:p>
          <a:p>
            <a:pPr marL="628650" indent="-285750" algn="just" defTabSz="538163">
              <a:buFont typeface="Arial" panose="020B0604020202020204" pitchFamily="34" charset="0"/>
              <a:buChar char="•"/>
              <a:tabLst>
                <a:tab pos="538163" algn="l"/>
              </a:tabLst>
              <a:defRPr/>
            </a:pPr>
            <a:r>
              <a:rPr lang="sk-SK" sz="14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12 </a:t>
            </a:r>
            <a:r>
              <a:rPr lang="sk-SK" sz="1400" b="1" dirty="0">
                <a:solidFill>
                  <a:schemeClr val="tx2"/>
                </a:solidFill>
                <a:latin typeface="Century Gothic" panose="020B0502020202020204" pitchFamily="34" charset="0"/>
              </a:rPr>
              <a:t>bodovaných kritérií</a:t>
            </a:r>
          </a:p>
          <a:p>
            <a:pPr marL="342900" indent="19050" algn="just">
              <a:tabLst>
                <a:tab pos="538163" algn="l"/>
              </a:tabLst>
              <a:defRPr/>
            </a:pPr>
            <a:endParaRPr lang="sk-SK" sz="1500" b="1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42900" indent="19050" algn="just">
              <a:tabLst>
                <a:tab pos="538163" algn="l"/>
              </a:tabLst>
              <a:defRPr/>
            </a:pPr>
            <a:r>
              <a:rPr lang="sk-SK" sz="14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Splnenie podmienky kritérií výberu projektov:</a:t>
            </a:r>
          </a:p>
          <a:p>
            <a:pPr marL="628650" indent="-285750" algn="just">
              <a:buFont typeface="Arial" panose="020B0604020202020204" pitchFamily="34" charset="0"/>
              <a:buChar char="•"/>
              <a:tabLst>
                <a:tab pos="538163" algn="l"/>
              </a:tabLst>
              <a:defRPr/>
            </a:pPr>
            <a:r>
              <a:rPr 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kladné </a:t>
            </a:r>
            <a:r>
              <a:rPr 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vyhodnotenie </a:t>
            </a:r>
            <a:r>
              <a:rPr 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všetkých vylučujúcich </a:t>
            </a:r>
            <a:r>
              <a:rPr 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kritérií,</a:t>
            </a:r>
            <a:endParaRPr lang="sk-SK" sz="14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628650" indent="-285750" algn="just">
              <a:buFont typeface="Arial" panose="020B0604020202020204" pitchFamily="34" charset="0"/>
              <a:buChar char="•"/>
              <a:tabLst>
                <a:tab pos="538163" algn="l"/>
              </a:tabLst>
              <a:defRPr/>
            </a:pPr>
            <a:r>
              <a:rPr 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min. 60 % z max. počtu bodov</a:t>
            </a:r>
            <a:endParaRPr lang="sk-SK" sz="1500" b="1" dirty="0">
              <a:solidFill>
                <a:srgbClr val="FF0000"/>
              </a:solidFill>
            </a:endParaRPr>
          </a:p>
          <a:p>
            <a:pPr marL="450850" lvl="1" indent="-276225" algn="just">
              <a:defRPr/>
            </a:pPr>
            <a:endParaRPr lang="pl-PL" sz="29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1" name="Obrázok 10" descr="SIEA - Slovenská inovačná a energetická agentúra">
            <a:hlinkClick r:id="rId6" tooltip="&quot;SIEA - Slovenská inovačná a energetická agentúra&quot;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517" y="6111558"/>
            <a:ext cx="2158365" cy="397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14753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Zástupný symbol obsahu 2"/>
          <p:cNvSpPr txBox="1">
            <a:spLocks/>
          </p:cNvSpPr>
          <p:nvPr/>
        </p:nvSpPr>
        <p:spPr>
          <a:xfrm>
            <a:off x="440864" y="1268760"/>
            <a:ext cx="8229600" cy="44289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  <a:defRPr/>
            </a:pPr>
            <a:r>
              <a:rPr lang="sk-SK" altLang="sk-SK" sz="1800" b="1" dirty="0">
                <a:solidFill>
                  <a:schemeClr val="tx2"/>
                </a:solidFill>
                <a:latin typeface="Century Gothic" panose="020B0502020202020204" pitchFamily="34" charset="0"/>
              </a:rPr>
              <a:t>VI. Spôsob financovania</a:t>
            </a:r>
          </a:p>
          <a:p>
            <a:pPr marL="342900" indent="-342900" algn="l">
              <a:lnSpc>
                <a:spcPct val="110000"/>
              </a:lnSpc>
              <a:spcBef>
                <a:spcPts val="1200"/>
              </a:spcBef>
              <a:buFont typeface="+mj-lt"/>
              <a:buAutoNum type="arabicPeriod" startAt="17"/>
              <a:defRPr/>
            </a:pPr>
            <a:r>
              <a:rPr 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Podmienka </a:t>
            </a:r>
            <a:r>
              <a:rPr 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relevantného spôsobu financovania</a:t>
            </a:r>
          </a:p>
          <a:p>
            <a:pPr marL="361950" algn="just">
              <a:defRPr/>
            </a:pPr>
            <a:endParaRPr lang="sk-SK" sz="1400" b="1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61950" algn="just">
              <a:defRPr/>
            </a:pPr>
            <a:r>
              <a:rPr lang="sk-SK" sz="14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Uplatňujú sa 3 spôsoby </a:t>
            </a:r>
            <a:r>
              <a:rPr lang="sk-SK" sz="1400" b="1" dirty="0">
                <a:solidFill>
                  <a:schemeClr val="tx2"/>
                </a:solidFill>
                <a:latin typeface="Century Gothic" panose="020B0502020202020204" pitchFamily="34" charset="0"/>
              </a:rPr>
              <a:t>financovania:</a:t>
            </a:r>
          </a:p>
          <a:p>
            <a:pPr marL="704850" lvl="1" indent="-342900" algn="just">
              <a:buFont typeface="+mj-lt"/>
              <a:buAutoNum type="alphaUcPeriod"/>
              <a:defRPr/>
            </a:pPr>
            <a:r>
              <a:rPr 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refundácia</a:t>
            </a:r>
            <a:r>
              <a:rPr 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,</a:t>
            </a:r>
          </a:p>
          <a:p>
            <a:pPr marL="704850" lvl="1" indent="-342900" algn="just">
              <a:buFont typeface="+mj-lt"/>
              <a:buAutoNum type="alphaUcPeriod"/>
              <a:defRPr/>
            </a:pPr>
            <a:r>
              <a:rPr lang="sk-SK" sz="1400" dirty="0" err="1" smtClean="0">
                <a:solidFill>
                  <a:schemeClr val="tx2"/>
                </a:solidFill>
                <a:latin typeface="Century Gothic" panose="020B0502020202020204" pitchFamily="34" charset="0"/>
              </a:rPr>
              <a:t>predfinancovanie</a:t>
            </a:r>
            <a:r>
              <a:rPr 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,</a:t>
            </a:r>
          </a:p>
          <a:p>
            <a:pPr marL="704850" lvl="1" indent="-342900" algn="just">
              <a:buFont typeface="+mj-lt"/>
              <a:buAutoNum type="alphaUcPeriod"/>
              <a:defRPr/>
            </a:pPr>
            <a:r>
              <a:rPr 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kombinácia </a:t>
            </a:r>
            <a:r>
              <a:rPr 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oboch vyššie uvedených spôsobov </a:t>
            </a:r>
            <a:r>
              <a:rPr 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financovania.</a:t>
            </a:r>
            <a:endParaRPr lang="sk-SK" sz="14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61950" algn="just">
              <a:tabLst>
                <a:tab pos="538163" algn="l"/>
              </a:tabLst>
              <a:defRPr/>
            </a:pPr>
            <a:endParaRPr lang="sk-SK" sz="1400" b="1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61950" algn="just">
              <a:tabLst>
                <a:tab pos="538163" algn="l"/>
              </a:tabLst>
              <a:defRPr/>
            </a:pPr>
            <a:r>
              <a:rPr 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Financovanie sa poskytuje v súlade s pravidlami uvedenými v platnom Systéme finančného riadenia štrukturálnych fondov, Kohézneho fondu a Európskeho námorného a rybárskeho fondu na programové obdobie 2014 – 2020.</a:t>
            </a:r>
          </a:p>
          <a:p>
            <a:pPr marL="361950" algn="just">
              <a:tabLst>
                <a:tab pos="538163" algn="l"/>
              </a:tabLst>
              <a:defRPr/>
            </a:pPr>
            <a:endParaRPr lang="sk-SK" sz="14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61950" algn="just">
              <a:tabLst>
                <a:tab pos="538163" algn="l"/>
              </a:tabLst>
              <a:defRPr/>
            </a:pPr>
            <a:r>
              <a:rPr lang="sk-SK" sz="1400" b="1" dirty="0">
                <a:solidFill>
                  <a:schemeClr val="tx2"/>
                </a:solidFill>
                <a:latin typeface="Century Gothic" panose="020B0502020202020204" pitchFamily="34" charset="0"/>
              </a:rPr>
              <a:t>Forma poskytovaného príspevku: </a:t>
            </a:r>
            <a:r>
              <a:rPr lang="sk-SK" sz="14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nenávratný </a:t>
            </a:r>
            <a:r>
              <a:rPr lang="sk-SK" sz="1400" b="1" dirty="0">
                <a:solidFill>
                  <a:schemeClr val="tx2"/>
                </a:solidFill>
                <a:latin typeface="Century Gothic" panose="020B0502020202020204" pitchFamily="34" charset="0"/>
              </a:rPr>
              <a:t>finančný príspevok</a:t>
            </a:r>
          </a:p>
          <a:p>
            <a:pPr marL="640080" lvl="1" indent="-274320">
              <a:buFont typeface="Wingdings" panose="05000000000000000000" pitchFamily="2" charset="2"/>
              <a:buChar char="§"/>
              <a:defRPr/>
            </a:pPr>
            <a:endParaRPr lang="sk-SK" sz="1400" b="1" dirty="0" smtClean="0">
              <a:solidFill>
                <a:schemeClr val="tx2"/>
              </a:solidFill>
            </a:endParaRPr>
          </a:p>
          <a:p>
            <a:pPr marL="640080" lvl="1" indent="-274320">
              <a:buFont typeface="Wingdings" panose="05000000000000000000" pitchFamily="2" charset="2"/>
              <a:buChar char="§"/>
              <a:defRPr/>
            </a:pPr>
            <a:endParaRPr lang="sk-SK" sz="1400" b="1" dirty="0">
              <a:solidFill>
                <a:schemeClr val="tx2"/>
              </a:solidFill>
            </a:endParaRPr>
          </a:p>
          <a:p>
            <a:pPr marL="640080" lvl="1" indent="-274320">
              <a:buFont typeface="Wingdings" panose="05000000000000000000" pitchFamily="2" charset="2"/>
              <a:buChar char="§"/>
              <a:defRPr/>
            </a:pPr>
            <a:endParaRPr lang="sk-SK" sz="2000" b="1" dirty="0">
              <a:solidFill>
                <a:schemeClr val="tx2"/>
              </a:solidFill>
            </a:endParaRPr>
          </a:p>
          <a:p>
            <a:pPr marL="450850" lvl="1" indent="-276225" algn="just">
              <a:defRPr/>
            </a:pPr>
            <a:endParaRPr lang="pl-PL" sz="29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Nadpis 1"/>
          <p:cNvSpPr>
            <a:spLocks noGrp="1"/>
          </p:cNvSpPr>
          <p:nvPr>
            <p:ph type="ctrTitle"/>
          </p:nvPr>
        </p:nvSpPr>
        <p:spPr>
          <a:xfrm>
            <a:off x="440864" y="259638"/>
            <a:ext cx="8004094" cy="793098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sk-SK" sz="2800" b="1" dirty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Century Gothic" panose="020B0502020202020204" pitchFamily="34" charset="0"/>
              </a:rPr>
              <a:t>B. Podmienky poskytnutia príspevku</a:t>
            </a:r>
            <a:endParaRPr lang="en-US" sz="2800" b="1" dirty="0">
              <a:solidFill>
                <a:schemeClr val="tx2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12" name="Obrázok 11" descr="SIEA - Slovenská inovačná a energetická agentúra">
            <a:hlinkClick r:id="rId6" tooltip="&quot;SIEA - Slovenská inovačná a energetická agentúra&quot;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517" y="6111558"/>
            <a:ext cx="2158365" cy="397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7994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Zástupný symbol obsahu 2"/>
          <p:cNvSpPr txBox="1">
            <a:spLocks/>
          </p:cNvSpPr>
          <p:nvPr/>
        </p:nvSpPr>
        <p:spPr>
          <a:xfrm>
            <a:off x="440864" y="1268760"/>
            <a:ext cx="8229600" cy="44289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  <a:defRPr/>
            </a:pPr>
            <a:r>
              <a:rPr lang="sk-SK" altLang="sk-SK" sz="1800" b="1" dirty="0">
                <a:solidFill>
                  <a:schemeClr val="tx2"/>
                </a:solidFill>
                <a:latin typeface="Century Gothic" panose="020B0502020202020204" pitchFamily="34" charset="0"/>
              </a:rPr>
              <a:t>VII. Podmienky poskytnutia príspevku vyplývajúce z osobitných </a:t>
            </a:r>
            <a:r>
              <a:rPr lang="sk-SK" altLang="sk-SK" sz="18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predpisov</a:t>
            </a:r>
          </a:p>
          <a:p>
            <a:pPr algn="l">
              <a:lnSpc>
                <a:spcPct val="80000"/>
              </a:lnSpc>
              <a:defRPr/>
            </a:pPr>
            <a:endParaRPr lang="sk-SK" altLang="sk-SK" sz="18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42900" indent="-342900" algn="l">
              <a:spcBef>
                <a:spcPts val="1200"/>
              </a:spcBef>
              <a:buFont typeface="+mj-lt"/>
              <a:buAutoNum type="arabicPeriod" startAt="18"/>
              <a:defRPr/>
            </a:pPr>
            <a:r>
              <a:rPr 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Podmienky týkajúce sa pomoci </a:t>
            </a:r>
            <a:r>
              <a:rPr lang="sk-SK" sz="1600" b="1" dirty="0" err="1">
                <a:solidFill>
                  <a:schemeClr val="accent2"/>
                </a:solidFill>
                <a:latin typeface="Century Gothic" panose="020B0502020202020204" pitchFamily="34" charset="0"/>
              </a:rPr>
              <a:t>de</a:t>
            </a:r>
            <a:r>
              <a:rPr 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 </a:t>
            </a:r>
            <a:r>
              <a:rPr lang="sk-SK" sz="1600" b="1" dirty="0" err="1">
                <a:solidFill>
                  <a:schemeClr val="accent2"/>
                </a:solidFill>
                <a:latin typeface="Century Gothic" panose="020B0502020202020204" pitchFamily="34" charset="0"/>
              </a:rPr>
              <a:t>minimis</a:t>
            </a:r>
            <a:r>
              <a:rPr 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 a vyplývajúce so schém  pomoci </a:t>
            </a:r>
            <a:r>
              <a:rPr lang="sk-SK" sz="1600" b="1" dirty="0" err="1">
                <a:solidFill>
                  <a:schemeClr val="accent2"/>
                </a:solidFill>
                <a:latin typeface="Century Gothic" panose="020B0502020202020204" pitchFamily="34" charset="0"/>
              </a:rPr>
              <a:t>de</a:t>
            </a:r>
            <a:r>
              <a:rPr 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 </a:t>
            </a:r>
            <a:r>
              <a:rPr lang="sk-SK" sz="1600" b="1" dirty="0" err="1">
                <a:solidFill>
                  <a:schemeClr val="accent2"/>
                </a:solidFill>
                <a:latin typeface="Century Gothic" panose="020B0502020202020204" pitchFamily="34" charset="0"/>
              </a:rPr>
              <a:t>minimis</a:t>
            </a:r>
            <a:endParaRPr lang="sk-SK" sz="1600" b="1" dirty="0">
              <a:solidFill>
                <a:schemeClr val="accent2"/>
              </a:solidFill>
              <a:latin typeface="Century Gothic" panose="020B0502020202020204" pitchFamily="34" charset="0"/>
            </a:endParaRPr>
          </a:p>
          <a:p>
            <a:pPr marL="628650" indent="-285750" algn="just">
              <a:buFont typeface="Arial" panose="020B0604020202020204" pitchFamily="34" charset="0"/>
              <a:buChar char="•"/>
              <a:tabLst>
                <a:tab pos="538163" algn="l"/>
              </a:tabLst>
              <a:defRPr/>
            </a:pPr>
            <a:r>
              <a:rPr lang="pl-PL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Žiadateľ </a:t>
            </a:r>
            <a:r>
              <a:rPr lang="pl-PL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musí okrem podmienok poskytnutia príspevku definovaných výzvou spĺňať zároveň podmienky poskytnutia príspevku vyplývajúce zo schémy pomoci de minimis, ktorá je prílohou č. 4 </a:t>
            </a:r>
            <a:r>
              <a:rPr lang="pl-PL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výzvy.</a:t>
            </a:r>
          </a:p>
          <a:p>
            <a:pPr marL="342900" algn="just">
              <a:tabLst>
                <a:tab pos="538163" algn="l"/>
              </a:tabLst>
              <a:defRPr/>
            </a:pPr>
            <a:endParaRPr lang="pl-PL" sz="14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42900" indent="-342900" algn="l">
              <a:spcBef>
                <a:spcPts val="1200"/>
              </a:spcBef>
              <a:buFont typeface="+mj-lt"/>
              <a:buAutoNum type="arabicPeriod" startAt="19"/>
              <a:tabLst>
                <a:tab pos="363538" algn="l"/>
              </a:tabLst>
              <a:defRPr/>
            </a:pPr>
            <a:r>
              <a:rPr 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Podmienka </a:t>
            </a:r>
            <a:r>
              <a:rPr 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neporušenia zákazu nelegálnej práce a nelegálneho zamestnávania za obdobie piatich rokov predchádzajúcich podaniu ŽoNFP</a:t>
            </a:r>
          </a:p>
          <a:p>
            <a:pPr marL="628650" indent="-285750" algn="just">
              <a:buFont typeface="Arial" panose="020B0604020202020204" pitchFamily="34" charset="0"/>
              <a:buChar char="•"/>
              <a:tabLst>
                <a:tab pos="538163" algn="l"/>
              </a:tabLst>
              <a:defRPr/>
            </a:pPr>
            <a:r>
              <a:rPr lang="pl-PL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Príspevok </a:t>
            </a:r>
            <a:r>
              <a:rPr lang="pl-PL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nie je možné poskytnúť žiadateľovi, ktorý porušil zákaz nelegálnej práce a nelegálneho zamestnávania podľa zákona o nelegálnej práci za obdobie 5 rokov predchádzajúcich predloženiu </a:t>
            </a:r>
            <a:r>
              <a:rPr lang="pl-PL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ŽoNFP podľa </a:t>
            </a:r>
            <a:r>
              <a:rPr lang="pl-PL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zákona </a:t>
            </a:r>
            <a:r>
              <a:rPr lang="pl-PL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č. 82/2005 </a:t>
            </a:r>
            <a:r>
              <a:rPr lang="pl-PL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Z. z. o nelegálnej práci a nelegálnom </a:t>
            </a:r>
            <a:r>
              <a:rPr lang="pl-PL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zamestnávaní.</a:t>
            </a:r>
            <a:endParaRPr lang="pl-PL" sz="14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endParaRPr lang="pl-PL" sz="16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  <a:defRPr/>
            </a:pPr>
            <a:endParaRPr lang="pl-PL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640080" lvl="1" indent="-274320">
              <a:buFont typeface="Wingdings" panose="05000000000000000000" pitchFamily="2" charset="2"/>
              <a:buChar char="§"/>
              <a:defRPr/>
            </a:pPr>
            <a:endParaRPr lang="sk-SK" sz="1800" b="1" dirty="0" smtClean="0">
              <a:solidFill>
                <a:schemeClr val="tx2"/>
              </a:solidFill>
            </a:endParaRPr>
          </a:p>
          <a:p>
            <a:pPr marL="640080" lvl="1" indent="-274320">
              <a:buFont typeface="Wingdings" panose="05000000000000000000" pitchFamily="2" charset="2"/>
              <a:buChar char="§"/>
              <a:defRPr/>
            </a:pPr>
            <a:endParaRPr lang="sk-SK" sz="2000" b="1" dirty="0">
              <a:solidFill>
                <a:schemeClr val="tx2"/>
              </a:solidFill>
            </a:endParaRPr>
          </a:p>
          <a:p>
            <a:pPr marL="640080" lvl="1" indent="-274320">
              <a:buFont typeface="Wingdings" panose="05000000000000000000" pitchFamily="2" charset="2"/>
              <a:buChar char="§"/>
              <a:defRPr/>
            </a:pPr>
            <a:endParaRPr lang="sk-SK" sz="2000" b="1" dirty="0">
              <a:solidFill>
                <a:schemeClr val="tx2"/>
              </a:solidFill>
            </a:endParaRPr>
          </a:p>
          <a:p>
            <a:pPr marL="450850" lvl="1" indent="-276225" algn="just">
              <a:defRPr/>
            </a:pPr>
            <a:endParaRPr lang="pl-PL" sz="29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Nadpis 1"/>
          <p:cNvSpPr>
            <a:spLocks noGrp="1"/>
          </p:cNvSpPr>
          <p:nvPr>
            <p:ph type="ctrTitle"/>
          </p:nvPr>
        </p:nvSpPr>
        <p:spPr>
          <a:xfrm>
            <a:off x="440864" y="310611"/>
            <a:ext cx="8004094" cy="742125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sk-SK" sz="2800" b="1" dirty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Century Gothic" panose="020B0502020202020204" pitchFamily="34" charset="0"/>
              </a:rPr>
              <a:t>B. Podmienky poskytnutia príspevku</a:t>
            </a:r>
            <a:endParaRPr lang="en-US" sz="2800" b="1" dirty="0">
              <a:solidFill>
                <a:schemeClr val="tx2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11" name="Obrázok 10" descr="SIEA - Slovenská inovačná a energetická agentúra">
            <a:hlinkClick r:id="rId6" tooltip="&quot;SIEA - Slovenská inovačná a energetická agentúra&quot;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517" y="6111558"/>
            <a:ext cx="2158365" cy="397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36654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0" y="0"/>
            <a:ext cx="7683500" cy="576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8"/>
          <p:cNvSpPr/>
          <p:nvPr/>
        </p:nvSpPr>
        <p:spPr>
          <a:xfrm>
            <a:off x="0" y="0"/>
            <a:ext cx="9144000" cy="5767388"/>
          </a:xfrm>
          <a:prstGeom prst="rect">
            <a:avLst/>
          </a:prstGeom>
          <a:solidFill>
            <a:srgbClr val="E19F3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sk-SK"/>
          </a:p>
        </p:txBody>
      </p:sp>
      <p:pic>
        <p:nvPicPr>
          <p:cNvPr id="14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493" y="150998"/>
            <a:ext cx="7683500" cy="576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7"/>
          <p:cNvSpPr txBox="1">
            <a:spLocks noChangeArrowheads="1"/>
          </p:cNvSpPr>
          <p:nvPr/>
        </p:nvSpPr>
        <p:spPr bwMode="auto">
          <a:xfrm>
            <a:off x="1161406" y="1725457"/>
            <a:ext cx="7125988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k-SK" altLang="sk-SK" sz="2800" b="1" dirty="0" smtClean="0">
                <a:latin typeface="Century Gothic" panose="020B0502020202020204" pitchFamily="34" charset="0"/>
              </a:rPr>
              <a:t>Výzvy na predkladanie </a:t>
            </a:r>
            <a:r>
              <a:rPr lang="sk-SK" altLang="sk-SK" sz="2800" b="1" dirty="0">
                <a:latin typeface="Century Gothic" panose="020B0502020202020204" pitchFamily="34" charset="0"/>
              </a:rPr>
              <a:t/>
            </a:r>
            <a:br>
              <a:rPr lang="sk-SK" altLang="sk-SK" sz="2800" b="1" dirty="0">
                <a:latin typeface="Century Gothic" panose="020B0502020202020204" pitchFamily="34" charset="0"/>
              </a:rPr>
            </a:br>
            <a:r>
              <a:rPr lang="sk-SK" altLang="sk-SK" sz="2800" b="1" dirty="0" smtClean="0">
                <a:latin typeface="Century Gothic" panose="020B0502020202020204" pitchFamily="34" charset="0"/>
              </a:rPr>
              <a:t>žiadostí </a:t>
            </a:r>
            <a:r>
              <a:rPr lang="sk-SK" altLang="sk-SK" sz="2800" b="1" dirty="0">
                <a:latin typeface="Century Gothic" panose="020B0502020202020204" pitchFamily="34" charset="0"/>
              </a:rPr>
              <a:t>o </a:t>
            </a:r>
            <a:r>
              <a:rPr lang="sk-SK" altLang="sk-SK" sz="2800" b="1" dirty="0" smtClean="0">
                <a:latin typeface="Century Gothic" panose="020B0502020202020204" pitchFamily="34" charset="0"/>
              </a:rPr>
              <a:t>poskytnutie nenávratného finančného príspevku</a:t>
            </a:r>
            <a:r>
              <a:rPr lang="sk-SK" altLang="sk-SK" sz="2800" b="1" dirty="0">
                <a:latin typeface="Century Gothic" panose="020B0502020202020204" pitchFamily="34" charset="0"/>
              </a:rPr>
              <a:t/>
            </a:r>
            <a:br>
              <a:rPr lang="sk-SK" altLang="sk-SK" sz="2800" b="1" dirty="0">
                <a:latin typeface="Century Gothic" panose="020B0502020202020204" pitchFamily="34" charset="0"/>
              </a:rPr>
            </a:br>
            <a:r>
              <a:rPr lang="sk-SK" altLang="sk-SK" sz="2800" b="1" dirty="0" smtClean="0">
                <a:latin typeface="Century Gothic" panose="020B0502020202020204" pitchFamily="34" charset="0"/>
              </a:rPr>
              <a:t>OPVaI-MH/DP/2016/3.1.1-03</a:t>
            </a:r>
          </a:p>
          <a:p>
            <a:pPr algn="ctr">
              <a:spcBef>
                <a:spcPct val="0"/>
              </a:spcBef>
              <a:buNone/>
            </a:pPr>
            <a:r>
              <a:rPr lang="sk-SK" altLang="sk-SK" sz="2800" b="1" dirty="0" smtClean="0">
                <a:latin typeface="Century Gothic" panose="020B0502020202020204" pitchFamily="34" charset="0"/>
              </a:rPr>
              <a:t>a OPVaI-MH/DP/2016/3.3.1-04</a:t>
            </a:r>
            <a:endParaRPr lang="sk-SK" altLang="sk-SK" sz="2800" b="1" dirty="0">
              <a:latin typeface="Century Gothic" panose="020B0502020202020204" pitchFamily="34" charset="0"/>
            </a:endParaRPr>
          </a:p>
        </p:txBody>
      </p:sp>
      <p:pic>
        <p:nvPicPr>
          <p:cNvPr id="12" name="Obrázok 11" descr="SIEA - Slovenská inovačná a energetická agentúra">
            <a:hlinkClick r:id="rId7" tooltip="&quot;SIEA - Slovenská inovačná a energetická agentúra&quot;"/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517" y="6111558"/>
            <a:ext cx="2158365" cy="397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84965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Nadpis 1"/>
          <p:cNvSpPr>
            <a:spLocks noGrp="1"/>
          </p:cNvSpPr>
          <p:nvPr>
            <p:ph type="ctrTitle"/>
          </p:nvPr>
        </p:nvSpPr>
        <p:spPr>
          <a:xfrm>
            <a:off x="440864" y="310611"/>
            <a:ext cx="8004094" cy="742125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sk-SK" sz="2800" b="1" dirty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Century Gothic" panose="020B0502020202020204" pitchFamily="34" charset="0"/>
              </a:rPr>
              <a:t>B. Podmienky poskytnutia príspevku</a:t>
            </a:r>
            <a:endParaRPr lang="en-US" sz="2800" b="1" dirty="0">
              <a:solidFill>
                <a:schemeClr val="tx2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5" name="Zástupný symbol obsahu 2"/>
          <p:cNvSpPr txBox="1">
            <a:spLocks/>
          </p:cNvSpPr>
          <p:nvPr/>
        </p:nvSpPr>
        <p:spPr>
          <a:xfrm>
            <a:off x="440864" y="1268760"/>
            <a:ext cx="8229600" cy="44289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  <a:defRPr/>
            </a:pPr>
            <a:r>
              <a:rPr lang="sk-SK" altLang="sk-SK" sz="1800" b="1" dirty="0">
                <a:solidFill>
                  <a:schemeClr val="tx2"/>
                </a:solidFill>
                <a:latin typeface="Century Gothic" panose="020B0502020202020204" pitchFamily="34" charset="0"/>
              </a:rPr>
              <a:t>VIII. Ďalšie podmienky poskytnutia príspevku</a:t>
            </a:r>
          </a:p>
          <a:p>
            <a:pPr marL="342900" indent="-342900" algn="l">
              <a:buFont typeface="Arial" panose="020B0604020202020204" pitchFamily="34" charset="0"/>
              <a:buChar char="•"/>
              <a:defRPr/>
            </a:pPr>
            <a:endParaRPr lang="pl-PL" sz="12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42900" indent="-342900" algn="l">
              <a:spcBef>
                <a:spcPts val="1200"/>
              </a:spcBef>
              <a:buFont typeface="+mj-lt"/>
              <a:buAutoNum type="arabicPeriod" startAt="20"/>
              <a:tabLst>
                <a:tab pos="363538" algn="l"/>
              </a:tabLst>
              <a:defRPr/>
            </a:pPr>
            <a:r>
              <a:rPr 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Podmienka </a:t>
            </a:r>
            <a:r>
              <a:rPr 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mať </a:t>
            </a:r>
            <a:r>
              <a:rPr lang="sk-SK" sz="1600" b="1" dirty="0" err="1">
                <a:solidFill>
                  <a:schemeClr val="accent2"/>
                </a:solidFill>
                <a:latin typeface="Century Gothic" panose="020B0502020202020204" pitchFamily="34" charset="0"/>
              </a:rPr>
              <a:t>vysporiadané</a:t>
            </a:r>
            <a:r>
              <a:rPr 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 majetkovo-právne vzťahy a povolenia na realizáciu aktivít projektu</a:t>
            </a:r>
          </a:p>
          <a:p>
            <a:pPr algn="l">
              <a:defRPr/>
            </a:pPr>
            <a:endParaRPr lang="pl-PL" sz="12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628650" indent="-285750" algn="just">
              <a:buFont typeface="Arial" panose="020B0604020202020204" pitchFamily="34" charset="0"/>
              <a:buChar char="•"/>
              <a:tabLst>
                <a:tab pos="538163" algn="l"/>
              </a:tabLst>
              <a:defRPr/>
            </a:pP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Preukázanie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vlastníckeho alebo iného užívacieho práva žiadateľa k nehnuteľnostiam, vrátane ich kombinácií súvisiacich s realizáciou projektu a to počas celej doby realizácie hlavných aktivít projektu a celého obdobia udržateľnosti projektu (minimálne 3 roky po finančnom ukončení projektu).</a:t>
            </a:r>
          </a:p>
          <a:p>
            <a:pPr marL="628650" indent="-285750" algn="just">
              <a:buFont typeface="Arial" panose="020B0604020202020204" pitchFamily="34" charset="0"/>
              <a:buChar char="•"/>
              <a:tabLst>
                <a:tab pos="538163" algn="l"/>
              </a:tabLst>
              <a:defRPr/>
            </a:pP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Dlhodobý majetok súvisiaci s realizáciou projektu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môže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byť zaťažený ťarchami za podmienky, že žiadna ťarcha nesmie brániť realizácii projektu.</a:t>
            </a:r>
          </a:p>
          <a:p>
            <a:pPr marL="342900" indent="-342900" algn="l">
              <a:buFont typeface="Arial" panose="020B0604020202020204" pitchFamily="34" charset="0"/>
              <a:buChar char="•"/>
              <a:defRPr/>
            </a:pPr>
            <a:endParaRPr lang="pl-PL" sz="20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640080" lvl="1" indent="-274320">
              <a:buFont typeface="Wingdings" panose="05000000000000000000" pitchFamily="2" charset="2"/>
              <a:buChar char="§"/>
              <a:defRPr/>
            </a:pPr>
            <a:endParaRPr lang="sk-SK" sz="1800" b="1" dirty="0" smtClean="0">
              <a:solidFill>
                <a:schemeClr val="tx2"/>
              </a:solidFill>
            </a:endParaRPr>
          </a:p>
          <a:p>
            <a:pPr marL="640080" lvl="1" indent="-274320">
              <a:buFont typeface="Wingdings" panose="05000000000000000000" pitchFamily="2" charset="2"/>
              <a:buChar char="§"/>
              <a:defRPr/>
            </a:pPr>
            <a:endParaRPr lang="sk-SK" sz="2000" b="1" dirty="0">
              <a:solidFill>
                <a:schemeClr val="tx2"/>
              </a:solidFill>
            </a:endParaRPr>
          </a:p>
          <a:p>
            <a:pPr marL="640080" lvl="1" indent="-274320">
              <a:buFont typeface="Wingdings" panose="05000000000000000000" pitchFamily="2" charset="2"/>
              <a:buChar char="§"/>
              <a:defRPr/>
            </a:pPr>
            <a:endParaRPr lang="sk-SK" sz="2000" b="1" dirty="0">
              <a:solidFill>
                <a:schemeClr val="tx2"/>
              </a:solidFill>
            </a:endParaRPr>
          </a:p>
          <a:p>
            <a:pPr marL="450850" lvl="1" indent="-276225" algn="just">
              <a:defRPr/>
            </a:pPr>
            <a:endParaRPr lang="pl-PL" sz="29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1" name="Obrázok 10" descr="SIEA - Slovenská inovačná a energetická agentúra">
            <a:hlinkClick r:id="rId6" tooltip="&quot;SIEA - Slovenská inovačná a energetická agentúra&quot;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517" y="6111558"/>
            <a:ext cx="2158365" cy="397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02007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Nadpis 1"/>
          <p:cNvSpPr>
            <a:spLocks noGrp="1"/>
          </p:cNvSpPr>
          <p:nvPr>
            <p:ph type="ctrTitle"/>
          </p:nvPr>
        </p:nvSpPr>
        <p:spPr>
          <a:xfrm>
            <a:off x="440864" y="310611"/>
            <a:ext cx="8004094" cy="742125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sk-SK" sz="2800" b="1" dirty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Century Gothic" panose="020B0502020202020204" pitchFamily="34" charset="0"/>
              </a:rPr>
              <a:t>B. Podmienky poskytnutia príspevku</a:t>
            </a:r>
            <a:endParaRPr lang="en-US" sz="2800" b="1" dirty="0">
              <a:solidFill>
                <a:schemeClr val="tx2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5" name="Zástupný symbol obsahu 2"/>
          <p:cNvSpPr txBox="1">
            <a:spLocks/>
          </p:cNvSpPr>
          <p:nvPr/>
        </p:nvSpPr>
        <p:spPr>
          <a:xfrm>
            <a:off x="440864" y="1268760"/>
            <a:ext cx="8229600" cy="44289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  <a:tabLst>
                <a:tab pos="450850" algn="l"/>
              </a:tabLst>
              <a:defRPr/>
            </a:pPr>
            <a:r>
              <a:rPr lang="sk-SK" altLang="sk-SK" sz="1800" b="1" dirty="0">
                <a:solidFill>
                  <a:schemeClr val="tx2"/>
                </a:solidFill>
                <a:latin typeface="Century Gothic" panose="020B0502020202020204" pitchFamily="34" charset="0"/>
              </a:rPr>
              <a:t>VIII. Ďalšie podmienky poskytnutia príspevku</a:t>
            </a:r>
          </a:p>
          <a:p>
            <a:pPr algn="just">
              <a:tabLst>
                <a:tab pos="450850" algn="l"/>
              </a:tabLst>
              <a:defRPr/>
            </a:pPr>
            <a:endParaRPr lang="sk-SK" sz="1600" b="1" dirty="0" smtClean="0">
              <a:solidFill>
                <a:schemeClr val="accent2"/>
              </a:solidFill>
              <a:latin typeface="Century Gothic" panose="020B0502020202020204" pitchFamily="34" charset="0"/>
            </a:endParaRPr>
          </a:p>
          <a:p>
            <a:pPr marL="342900" indent="-342900" algn="l">
              <a:spcBef>
                <a:spcPts val="1200"/>
              </a:spcBef>
              <a:buFont typeface="+mj-lt"/>
              <a:buAutoNum type="arabicPeriod" startAt="21"/>
              <a:tabLst>
                <a:tab pos="363538" algn="l"/>
              </a:tabLst>
              <a:defRPr/>
            </a:pPr>
            <a:r>
              <a:rPr 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Oprávnenosť </a:t>
            </a:r>
            <a:r>
              <a:rPr 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z hľadiska preukázania súladu s požiadavkami v oblasti posudzovania vplyvov navrhovanej činnosti na životné prostredie</a:t>
            </a: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endParaRPr lang="pl-PL" sz="12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628650" indent="-285750" algn="just">
              <a:buFont typeface="Arial" panose="020B0604020202020204" pitchFamily="34" charset="0"/>
              <a:buChar char="•"/>
              <a:tabLst>
                <a:tab pos="538163" algn="l"/>
              </a:tabLst>
              <a:defRPr/>
            </a:pPr>
            <a:r>
              <a:rPr lang="pl-PL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Projekt </a:t>
            </a:r>
            <a:r>
              <a:rPr lang="pl-PL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musí byť z hľadiska navrhovanej činnosti v súlade s požiadavkami v oblasti posudzovania vplyvov navrhovanej činnosti na životné prostredie v súlade so zákonom č. 24/2006  Z. z.</a:t>
            </a:r>
          </a:p>
          <a:p>
            <a:pPr marL="628650" indent="-285750" algn="just">
              <a:buFont typeface="Arial" panose="020B0604020202020204" pitchFamily="34" charset="0"/>
              <a:buChar char="•"/>
              <a:tabLst>
                <a:tab pos="538163" algn="l"/>
              </a:tabLst>
              <a:defRPr/>
            </a:pPr>
            <a:r>
              <a:rPr lang="pl-PL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Príspevok </a:t>
            </a:r>
            <a:r>
              <a:rPr lang="pl-PL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nie je možné poskytnúť na realizáciu projektu s negatívnym vplyvom na životné prostredie (znečisťovanie alebo poškodzovanie životného prostredia), a to pokiaľ ide o akýkoľvek priamy alebo nepriamy vplyv na životné prostredie, vrátane vplyvu na zdravie, flóru, faunu, biodiverzitu, pôdu, klímu, ovzdušie, vodu, krajinu, prírodné lokality, hmotný majetok, kultúrne dedičstvo a vzájomné pôsobenie medzi týmito faktormi.</a:t>
            </a:r>
          </a:p>
          <a:p>
            <a:pPr algn="just">
              <a:tabLst>
                <a:tab pos="363538" algn="l"/>
              </a:tabLst>
              <a:defRPr/>
            </a:pPr>
            <a:endParaRPr lang="sk-SK" sz="1400" b="1" dirty="0" smtClean="0">
              <a:solidFill>
                <a:schemeClr val="accent2"/>
              </a:solidFill>
              <a:latin typeface="Century Gothic" panose="020B0502020202020204" pitchFamily="34" charset="0"/>
            </a:endParaRPr>
          </a:p>
          <a:p>
            <a:pPr marL="450850" lvl="1" indent="-276225" algn="just">
              <a:defRPr/>
            </a:pPr>
            <a:endParaRPr lang="pl-PL" sz="29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1" name="Obrázok 10" descr="SIEA - Slovenská inovačná a energetická agentúra">
            <a:hlinkClick r:id="rId6" tooltip="&quot;SIEA - Slovenská inovačná a energetická agentúra&quot;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517" y="6111558"/>
            <a:ext cx="2158365" cy="397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86046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Nadpis 1"/>
          <p:cNvSpPr>
            <a:spLocks noGrp="1"/>
          </p:cNvSpPr>
          <p:nvPr>
            <p:ph type="ctrTitle"/>
          </p:nvPr>
        </p:nvSpPr>
        <p:spPr>
          <a:xfrm>
            <a:off x="440864" y="310611"/>
            <a:ext cx="8004094" cy="742125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sk-SK" sz="2800" b="1" dirty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Century Gothic" panose="020B0502020202020204" pitchFamily="34" charset="0"/>
              </a:rPr>
              <a:t>B. Podmienky poskytnutia príspevku</a:t>
            </a:r>
            <a:endParaRPr lang="en-US" sz="2800" b="1" dirty="0">
              <a:solidFill>
                <a:schemeClr val="tx2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5" name="Zástupný symbol obsahu 2"/>
          <p:cNvSpPr txBox="1">
            <a:spLocks/>
          </p:cNvSpPr>
          <p:nvPr/>
        </p:nvSpPr>
        <p:spPr>
          <a:xfrm>
            <a:off x="459914" y="1176089"/>
            <a:ext cx="8229600" cy="477227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  <a:tabLst>
                <a:tab pos="450850" algn="l"/>
              </a:tabLst>
              <a:defRPr/>
            </a:pPr>
            <a:r>
              <a:rPr lang="sk-SK" altLang="sk-SK" sz="1900" b="1" dirty="0">
                <a:solidFill>
                  <a:schemeClr val="tx2"/>
                </a:solidFill>
                <a:latin typeface="Century Gothic" panose="020B0502020202020204" pitchFamily="34" charset="0"/>
              </a:rPr>
              <a:t>VIII. Ďalšie podmienky poskytnutia </a:t>
            </a:r>
            <a:r>
              <a:rPr lang="sk-SK" altLang="sk-SK" sz="19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príspevku</a:t>
            </a:r>
          </a:p>
          <a:p>
            <a:pPr algn="l">
              <a:lnSpc>
                <a:spcPct val="80000"/>
              </a:lnSpc>
              <a:tabLst>
                <a:tab pos="450850" algn="l"/>
              </a:tabLst>
              <a:defRPr/>
            </a:pPr>
            <a:endParaRPr lang="sk-SK" altLang="sk-SK" sz="19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42900" indent="-342900" algn="l">
              <a:lnSpc>
                <a:spcPct val="110000"/>
              </a:lnSpc>
              <a:spcBef>
                <a:spcPts val="1200"/>
              </a:spcBef>
              <a:buFont typeface="+mj-lt"/>
              <a:buAutoNum type="arabicPeriod" startAt="22"/>
              <a:tabLst>
                <a:tab pos="363538" algn="l"/>
              </a:tabLst>
              <a:defRPr/>
            </a:pPr>
            <a:r>
              <a:rPr lang="sk-SK" sz="17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Oprávnenosť </a:t>
            </a:r>
            <a:r>
              <a:rPr lang="sk-SK" sz="17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z hľadiska preukázania súladu s požiadavkami v oblasti dopadu plánov a projektov na územia sústavy NATURA 2000</a:t>
            </a:r>
          </a:p>
          <a:p>
            <a:pPr marL="628650" indent="-285750" algn="just">
              <a:buFont typeface="Arial" panose="020B0604020202020204" pitchFamily="34" charset="0"/>
              <a:buChar char="•"/>
              <a:tabLst>
                <a:tab pos="538163" algn="l"/>
              </a:tabLst>
              <a:defRPr/>
            </a:pPr>
            <a:r>
              <a:rPr lang="sk-SK" altLang="sk-SK" sz="1500" dirty="0">
                <a:solidFill>
                  <a:schemeClr val="tx2"/>
                </a:solidFill>
                <a:latin typeface="Century Gothic" panose="020B0502020202020204" pitchFamily="34" charset="0"/>
              </a:rPr>
              <a:t>Povinnosť preukázania, že projekt nebude mať nepriaznivý vplyv na územia sústavy NATURA 2000.</a:t>
            </a:r>
          </a:p>
          <a:p>
            <a:pPr marL="628650" indent="-285750" algn="just">
              <a:buFont typeface="Arial" panose="020B0604020202020204" pitchFamily="34" charset="0"/>
              <a:buChar char="•"/>
              <a:tabLst>
                <a:tab pos="538163" algn="l"/>
              </a:tabLst>
              <a:defRPr/>
            </a:pPr>
            <a:r>
              <a:rPr lang="sk-SK" sz="1500" dirty="0">
                <a:solidFill>
                  <a:schemeClr val="tx2"/>
                </a:solidFill>
                <a:latin typeface="Century Gothic" panose="020B0502020202020204" pitchFamily="34" charset="0"/>
              </a:rPr>
              <a:t>Predloženie prílohy je nerelevantné pre žiadateľov, ktorí v rámcu prílohy č</a:t>
            </a:r>
            <a:r>
              <a:rPr lang="sk-SK" sz="15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. 15 </a:t>
            </a:r>
            <a:r>
              <a:rPr lang="sk-SK" sz="15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ŽoNFP</a:t>
            </a:r>
            <a:r>
              <a:rPr lang="sk-SK" sz="1500" dirty="0">
                <a:solidFill>
                  <a:schemeClr val="tx2"/>
                </a:solidFill>
                <a:latin typeface="Century Gothic" panose="020B0502020202020204" pitchFamily="34" charset="0"/>
              </a:rPr>
              <a:t> predkladajú platné záverečné stanovisko, resp. rozhodnutie zo zisťovacieho konania podľa zákona o posudzovaní </a:t>
            </a:r>
            <a:r>
              <a:rPr lang="sk-SK" sz="15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vplyvov.</a:t>
            </a:r>
            <a:endParaRPr lang="sk-SK" sz="15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42900" indent="-342900" algn="l">
              <a:lnSpc>
                <a:spcPct val="120000"/>
              </a:lnSpc>
              <a:spcBef>
                <a:spcPts val="1200"/>
              </a:spcBef>
              <a:buFont typeface="+mj-lt"/>
              <a:buAutoNum type="arabicPeriod" startAt="23"/>
              <a:tabLst>
                <a:tab pos="363538" algn="l"/>
              </a:tabLst>
              <a:defRPr/>
            </a:pPr>
            <a:r>
              <a:rPr lang="sk-SK" sz="17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Podmienka začatia verejného obstarávania na hlavnú aktivitu projektu</a:t>
            </a:r>
          </a:p>
          <a:p>
            <a:pPr marL="628650" indent="-285750" algn="just">
              <a:buFont typeface="Arial" panose="020B0604020202020204" pitchFamily="34" charset="0"/>
              <a:buChar char="•"/>
              <a:tabLst>
                <a:tab pos="538163" algn="l"/>
              </a:tabLst>
              <a:defRPr/>
            </a:pPr>
            <a:r>
              <a:rPr lang="pl-PL" sz="1500" dirty="0">
                <a:solidFill>
                  <a:schemeClr val="tx2"/>
                </a:solidFill>
                <a:latin typeface="Century Gothic" panose="020B0502020202020204" pitchFamily="34" charset="0"/>
              </a:rPr>
              <a:t>Povinnosť </a:t>
            </a:r>
            <a:r>
              <a:rPr lang="pl-PL" sz="1500" b="1" dirty="0">
                <a:solidFill>
                  <a:schemeClr val="tx2"/>
                </a:solidFill>
                <a:latin typeface="Century Gothic" panose="020B0502020202020204" pitchFamily="34" charset="0"/>
              </a:rPr>
              <a:t>ku dňu predloženia žiadosti o NFP začať </a:t>
            </a:r>
            <a:r>
              <a:rPr lang="pl-PL" sz="1500" dirty="0">
                <a:solidFill>
                  <a:schemeClr val="tx2"/>
                </a:solidFill>
                <a:latin typeface="Century Gothic" panose="020B0502020202020204" pitchFamily="34" charset="0"/>
              </a:rPr>
              <a:t>verejné obstarávanie na hlavnú aktivitu projektu, ktorú bude prijímateľ realizovať dodávateľsky a ktorá je predmetom oprávnených výdavkov projektu.</a:t>
            </a:r>
          </a:p>
          <a:p>
            <a:pPr marL="628650" indent="-285750" algn="just">
              <a:buFont typeface="Arial" panose="020B0604020202020204" pitchFamily="34" charset="0"/>
              <a:buChar char="•"/>
              <a:tabLst>
                <a:tab pos="538163" algn="l"/>
              </a:tabLst>
              <a:defRPr/>
            </a:pPr>
            <a:r>
              <a:rPr lang="pl-PL" sz="1500" dirty="0">
                <a:solidFill>
                  <a:schemeClr val="tx2"/>
                </a:solidFill>
                <a:latin typeface="Century Gothic" panose="020B0502020202020204" pitchFamily="34" charset="0"/>
              </a:rPr>
              <a:t>Výnimky z tejto povinnosti:</a:t>
            </a:r>
          </a:p>
          <a:p>
            <a:pPr marL="1085850" lvl="1" indent="-285750" algn="just">
              <a:buFont typeface="Arial" panose="020B0604020202020204" pitchFamily="34" charset="0"/>
              <a:buChar char="•"/>
              <a:tabLst>
                <a:tab pos="538163" algn="l"/>
              </a:tabLst>
              <a:defRPr/>
            </a:pPr>
            <a:r>
              <a:rPr lang="pl-PL" sz="15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podlimitné zákazky realizované prostredníctvom EKS;</a:t>
            </a:r>
            <a:endParaRPr lang="pl-PL" sz="15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1085850" lvl="1" indent="-285750" algn="just">
              <a:buFont typeface="Arial" panose="020B0604020202020204" pitchFamily="34" charset="0"/>
              <a:buChar char="•"/>
              <a:tabLst>
                <a:tab pos="538163" algn="l"/>
              </a:tabLst>
              <a:defRPr/>
            </a:pPr>
            <a:r>
              <a:rPr lang="pl-PL" sz="15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zákazky </a:t>
            </a:r>
            <a:r>
              <a:rPr lang="pl-PL" sz="1500" dirty="0">
                <a:solidFill>
                  <a:schemeClr val="tx2"/>
                </a:solidFill>
                <a:latin typeface="Century Gothic" panose="020B0502020202020204" pitchFamily="34" charset="0"/>
              </a:rPr>
              <a:t>s nízkou hodnotou podľa </a:t>
            </a:r>
            <a:r>
              <a:rPr lang="pl-PL" sz="15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§ 117 </a:t>
            </a:r>
            <a:r>
              <a:rPr lang="pl-PL" sz="1500" dirty="0">
                <a:solidFill>
                  <a:schemeClr val="tx2"/>
                </a:solidFill>
                <a:latin typeface="Century Gothic" panose="020B0502020202020204" pitchFamily="34" charset="0"/>
              </a:rPr>
              <a:t>zákona 343/2015 Z</a:t>
            </a:r>
            <a:r>
              <a:rPr lang="pl-PL" sz="15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. z. o </a:t>
            </a:r>
            <a:r>
              <a:rPr lang="pl-PL" sz="1500" dirty="0">
                <a:solidFill>
                  <a:schemeClr val="tx2"/>
                </a:solidFill>
                <a:latin typeface="Century Gothic" panose="020B0502020202020204" pitchFamily="34" charset="0"/>
              </a:rPr>
              <a:t>verejnom </a:t>
            </a:r>
            <a:r>
              <a:rPr lang="pl-PL" sz="15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obstarávaní;</a:t>
            </a:r>
            <a:endParaRPr lang="pl-PL" sz="15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1085850" lvl="1" indent="-285750" algn="just">
              <a:buFont typeface="Arial" panose="020B0604020202020204" pitchFamily="34" charset="0"/>
              <a:buChar char="•"/>
              <a:tabLst>
                <a:tab pos="538163" algn="l"/>
              </a:tabLst>
              <a:defRPr/>
            </a:pPr>
            <a:r>
              <a:rPr lang="pl-PL" sz="15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zákazky</a:t>
            </a:r>
            <a:r>
              <a:rPr lang="pl-PL" sz="1500" dirty="0">
                <a:solidFill>
                  <a:schemeClr val="tx2"/>
                </a:solidFill>
                <a:latin typeface="Century Gothic" panose="020B0502020202020204" pitchFamily="34" charset="0"/>
              </a:rPr>
              <a:t>, ktoré podliehajú výnimke podľa </a:t>
            </a:r>
            <a:r>
              <a:rPr lang="pl-PL" sz="15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§ 1 </a:t>
            </a:r>
            <a:r>
              <a:rPr lang="pl-PL" sz="1500" dirty="0">
                <a:solidFill>
                  <a:schemeClr val="tx2"/>
                </a:solidFill>
                <a:latin typeface="Century Gothic" panose="020B0502020202020204" pitchFamily="34" charset="0"/>
              </a:rPr>
              <a:t>ods</a:t>
            </a:r>
            <a:r>
              <a:rPr lang="pl-PL" sz="15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. 2 </a:t>
            </a:r>
            <a:r>
              <a:rPr lang="pl-PL" sz="1500" dirty="0">
                <a:solidFill>
                  <a:schemeClr val="tx2"/>
                </a:solidFill>
                <a:latin typeface="Century Gothic" panose="020B0502020202020204" pitchFamily="34" charset="0"/>
              </a:rPr>
              <a:t>až 12 zákona o </a:t>
            </a:r>
            <a:r>
              <a:rPr lang="pl-PL" sz="15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VO.</a:t>
            </a:r>
            <a:endParaRPr lang="pl-PL" sz="15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628650" indent="-285750" algn="just">
              <a:buFont typeface="Arial" panose="020B0604020202020204" pitchFamily="34" charset="0"/>
              <a:buChar char="•"/>
              <a:tabLst>
                <a:tab pos="538163" algn="l"/>
              </a:tabLst>
              <a:defRPr/>
            </a:pPr>
            <a:r>
              <a:rPr lang="pl-PL" sz="15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Príručka </a:t>
            </a:r>
            <a:r>
              <a:rPr lang="pl-PL" sz="1500" b="1" dirty="0">
                <a:solidFill>
                  <a:schemeClr val="tx2"/>
                </a:solidFill>
                <a:latin typeface="Century Gothic" panose="020B0502020202020204" pitchFamily="34" charset="0"/>
              </a:rPr>
              <a:t>k procesu verejného </a:t>
            </a:r>
            <a:r>
              <a:rPr lang="pl-PL" sz="15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obstarávania</a:t>
            </a:r>
            <a:endParaRPr lang="pl-PL" sz="14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1" name="Obrázok 10" descr="SIEA - Slovenská inovačná a energetická agentúra">
            <a:hlinkClick r:id="rId6" tooltip="&quot;SIEA - Slovenská inovačná a energetická agentúra&quot;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517" y="6111558"/>
            <a:ext cx="2158365" cy="397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74748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Nadpis 1"/>
          <p:cNvSpPr>
            <a:spLocks noGrp="1"/>
          </p:cNvSpPr>
          <p:nvPr>
            <p:ph type="ctrTitle"/>
          </p:nvPr>
        </p:nvSpPr>
        <p:spPr>
          <a:xfrm>
            <a:off x="440864" y="310611"/>
            <a:ext cx="8004094" cy="742125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sk-SK" sz="2800" b="1" dirty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Century Gothic" panose="020B0502020202020204" pitchFamily="34" charset="0"/>
              </a:rPr>
              <a:t>B. Podmienky poskytnutia príspevku</a:t>
            </a:r>
            <a:endParaRPr lang="en-US" sz="2800" b="1" dirty="0">
              <a:solidFill>
                <a:schemeClr val="tx2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5" name="Zástupný symbol obsahu 2"/>
          <p:cNvSpPr txBox="1">
            <a:spLocks/>
          </p:cNvSpPr>
          <p:nvPr/>
        </p:nvSpPr>
        <p:spPr>
          <a:xfrm>
            <a:off x="440864" y="1268760"/>
            <a:ext cx="8229600" cy="44289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tabLst>
                <a:tab pos="450850" algn="l"/>
              </a:tabLst>
              <a:defRPr/>
            </a:pPr>
            <a:r>
              <a:rPr lang="sk-SK" altLang="sk-SK" sz="1800" b="1" dirty="0">
                <a:solidFill>
                  <a:schemeClr val="tx2"/>
                </a:solidFill>
                <a:latin typeface="Century Gothic" panose="020B0502020202020204" pitchFamily="34" charset="0"/>
              </a:rPr>
              <a:t>VIII. Ďalšie podmienky poskytnutia </a:t>
            </a:r>
            <a:r>
              <a:rPr lang="sk-SK" altLang="sk-SK" sz="18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príspevku</a:t>
            </a:r>
          </a:p>
          <a:p>
            <a:pPr algn="l">
              <a:tabLst>
                <a:tab pos="450850" algn="l"/>
              </a:tabLst>
              <a:defRPr/>
            </a:pPr>
            <a:endParaRPr lang="sk-SK" altLang="sk-SK" sz="18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42900" indent="-342900" algn="l">
              <a:spcBef>
                <a:spcPts val="1200"/>
              </a:spcBef>
              <a:buFont typeface="+mj-lt"/>
              <a:buAutoNum type="arabicPeriod" startAt="24"/>
              <a:tabLst>
                <a:tab pos="363538" algn="l"/>
              </a:tabLst>
              <a:defRPr/>
            </a:pPr>
            <a:r>
              <a:rPr 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Oprávnenosť </a:t>
            </a:r>
            <a:r>
              <a:rPr 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z hľadiska súladu s horizontálnymi princípmi</a:t>
            </a:r>
          </a:p>
          <a:p>
            <a:pPr algn="l">
              <a:defRPr/>
            </a:pPr>
            <a:endParaRPr lang="pl-PL" sz="12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42900" algn="just">
              <a:tabLst>
                <a:tab pos="538163" algn="l"/>
              </a:tabLst>
              <a:defRPr/>
            </a:pP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Projekt, ktorý je predmetom ŽoNFP, musí byť v súlade s horizontálnymi princípmi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udržateľného rozvoja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a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podpory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rovnosti mužov a žien a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nediskriminácie,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ktoré sú definované v Partnerskej dohode na roky 2014 – 2020 a v čl. 7 a 8 všeobecného nariadenia (</a:t>
            </a:r>
            <a:r>
              <a:rPr lang="pl-PL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Nariadenie Európskeho parlamentu a Rady (EÚ) č. 1303/2013):</a:t>
            </a:r>
          </a:p>
          <a:p>
            <a:pPr marL="1085850" lvl="1" indent="-285750" algn="just">
              <a:buFont typeface="Arial" panose="020B0604020202020204" pitchFamily="34" charset="0"/>
              <a:buChar char="•"/>
              <a:tabLst>
                <a:tab pos="538163" algn="l"/>
              </a:tabLst>
              <a:defRPr/>
            </a:pPr>
            <a:r>
              <a:rPr lang="pl-PL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HP Udržateľný rozvoj</a:t>
            </a:r>
          </a:p>
          <a:p>
            <a:pPr marL="1085850" lvl="1" indent="-285750" algn="just">
              <a:buFont typeface="Arial" panose="020B0604020202020204" pitchFamily="34" charset="0"/>
              <a:buChar char="•"/>
              <a:tabLst>
                <a:tab pos="538163" algn="l"/>
              </a:tabLst>
              <a:defRPr/>
            </a:pPr>
            <a:r>
              <a:rPr lang="pl-PL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HP </a:t>
            </a:r>
            <a:r>
              <a:rPr lang="pl-PL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Podpora rovnosti </a:t>
            </a:r>
            <a:r>
              <a:rPr lang="pl-PL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mužov a žien a </a:t>
            </a:r>
            <a:r>
              <a:rPr lang="pl-PL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nediskriminácie </a:t>
            </a:r>
            <a:endParaRPr lang="sk-SK" sz="14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1" name="Obrázok 10" descr="SIEA - Slovenská inovačná a energetická agentúra">
            <a:hlinkClick r:id="rId6" tooltip="&quot;SIEA - Slovenská inovačná a energetická agentúra&quot;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517" y="6111558"/>
            <a:ext cx="2158365" cy="397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64626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Nadpis 1"/>
          <p:cNvSpPr>
            <a:spLocks noGrp="1"/>
          </p:cNvSpPr>
          <p:nvPr>
            <p:ph type="ctrTitle"/>
          </p:nvPr>
        </p:nvSpPr>
        <p:spPr>
          <a:xfrm>
            <a:off x="440864" y="310611"/>
            <a:ext cx="8004094" cy="742125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sk-SK" sz="2800" b="1" dirty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Century Gothic" panose="020B0502020202020204" pitchFamily="34" charset="0"/>
              </a:rPr>
              <a:t>B. Podmienky poskytnutia príspevku</a:t>
            </a:r>
            <a:endParaRPr lang="en-US" sz="2800" b="1" dirty="0">
              <a:solidFill>
                <a:schemeClr val="tx2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5" name="Zástupný symbol obsahu 2"/>
          <p:cNvSpPr txBox="1">
            <a:spLocks/>
          </p:cNvSpPr>
          <p:nvPr/>
        </p:nvSpPr>
        <p:spPr>
          <a:xfrm>
            <a:off x="440864" y="1142999"/>
            <a:ext cx="8229600" cy="46767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tabLst>
                <a:tab pos="450850" algn="l"/>
              </a:tabLst>
              <a:defRPr/>
            </a:pPr>
            <a:r>
              <a:rPr lang="sk-SK" altLang="sk-SK" sz="1800" b="1" dirty="0">
                <a:solidFill>
                  <a:schemeClr val="tx2"/>
                </a:solidFill>
                <a:latin typeface="Century Gothic" panose="020B0502020202020204" pitchFamily="34" charset="0"/>
              </a:rPr>
              <a:t>VIII. Ďalšie podmienky poskytnutia </a:t>
            </a:r>
            <a:r>
              <a:rPr lang="sk-SK" altLang="sk-SK" sz="18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príspevku</a:t>
            </a:r>
          </a:p>
          <a:p>
            <a:pPr algn="l">
              <a:tabLst>
                <a:tab pos="450850" algn="l"/>
              </a:tabLst>
              <a:defRPr/>
            </a:pPr>
            <a:endParaRPr lang="sk-SK" altLang="sk-SK" sz="14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42900" indent="-342900" algn="l">
              <a:spcBef>
                <a:spcPts val="1200"/>
              </a:spcBef>
              <a:buFont typeface="+mj-lt"/>
              <a:buAutoNum type="arabicPeriod" startAt="25"/>
              <a:tabLst>
                <a:tab pos="363538" algn="l"/>
              </a:tabLst>
              <a:defRPr/>
            </a:pPr>
            <a:r>
              <a:rPr 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 Minimálna </a:t>
            </a:r>
            <a:r>
              <a:rPr 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a maximálna výška príspevku</a:t>
            </a:r>
          </a:p>
          <a:p>
            <a:pPr marL="628650" indent="-285750" algn="just">
              <a:buFont typeface="Arial" panose="020B0604020202020204" pitchFamily="34" charset="0"/>
              <a:buChar char="•"/>
              <a:tabLst>
                <a:tab pos="538163" algn="l"/>
              </a:tabLst>
              <a:defRPr/>
            </a:pPr>
            <a:r>
              <a:rPr lang="pl-PL" sz="1500" b="1" dirty="0">
                <a:solidFill>
                  <a:schemeClr val="tx2"/>
                </a:solidFill>
                <a:latin typeface="Century Gothic" panose="020B0502020202020204" pitchFamily="34" charset="0"/>
              </a:rPr>
              <a:t>Minimálna výška NFP na projekt</a:t>
            </a:r>
          </a:p>
          <a:p>
            <a:pPr marL="990600" algn="just">
              <a:tabLst>
                <a:tab pos="538163" algn="l"/>
              </a:tabLst>
              <a:defRPr/>
            </a:pPr>
            <a:r>
              <a:rPr lang="pl-PL" sz="1500" b="1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pl-PL" sz="1500" dirty="0">
                <a:solidFill>
                  <a:schemeClr val="tx2"/>
                </a:solidFill>
                <a:latin typeface="Century Gothic" panose="020B0502020202020204" pitchFamily="34" charset="0"/>
              </a:rPr>
              <a:t>VÝZVA V RÁMCI ŠC 3.1.1 </a:t>
            </a:r>
            <a:r>
              <a:rPr lang="pl-PL" sz="1500" b="1" dirty="0">
                <a:solidFill>
                  <a:schemeClr val="tx2"/>
                </a:solidFill>
                <a:latin typeface="Century Gothic" panose="020B0502020202020204" pitchFamily="34" charset="0"/>
              </a:rPr>
              <a:t>-</a:t>
            </a:r>
            <a:r>
              <a:rPr lang="pl-PL" sz="15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pl-PL" sz="1500" b="1" dirty="0">
                <a:solidFill>
                  <a:schemeClr val="tx2"/>
                </a:solidFill>
                <a:latin typeface="Century Gothic" panose="020B0502020202020204" pitchFamily="34" charset="0"/>
              </a:rPr>
              <a:t>30 000 EUR</a:t>
            </a:r>
          </a:p>
          <a:p>
            <a:pPr marL="990600" algn="just">
              <a:tabLst>
                <a:tab pos="538163" algn="l"/>
              </a:tabLst>
              <a:defRPr/>
            </a:pPr>
            <a:r>
              <a:rPr lang="pl-PL" sz="1500" b="1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pl-PL" sz="1500" dirty="0">
                <a:solidFill>
                  <a:schemeClr val="tx2"/>
                </a:solidFill>
                <a:latin typeface="Century Gothic" panose="020B0502020202020204" pitchFamily="34" charset="0"/>
              </a:rPr>
              <a:t>VÝZVA V RÁMCI ŠC 3.3.1 </a:t>
            </a:r>
            <a:r>
              <a:rPr lang="pl-PL" sz="1500" b="1" dirty="0">
                <a:solidFill>
                  <a:schemeClr val="tx2"/>
                </a:solidFill>
                <a:latin typeface="Century Gothic" panose="020B0502020202020204" pitchFamily="34" charset="0"/>
              </a:rPr>
              <a:t>-</a:t>
            </a:r>
            <a:r>
              <a:rPr lang="pl-PL" sz="15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pl-PL" sz="1500" b="1" dirty="0">
                <a:solidFill>
                  <a:schemeClr val="tx2"/>
                </a:solidFill>
                <a:latin typeface="Century Gothic" panose="020B0502020202020204" pitchFamily="34" charset="0"/>
              </a:rPr>
              <a:t>50 000 EUR</a:t>
            </a:r>
          </a:p>
          <a:p>
            <a:pPr marL="628650" indent="-285750" algn="just">
              <a:buFont typeface="Arial" panose="020B0604020202020204" pitchFamily="34" charset="0"/>
              <a:buChar char="•"/>
              <a:tabLst>
                <a:tab pos="538163" algn="l"/>
              </a:tabLst>
              <a:defRPr/>
            </a:pPr>
            <a:r>
              <a:rPr lang="pl-PL" sz="1500" b="1" dirty="0">
                <a:solidFill>
                  <a:schemeClr val="tx2"/>
                </a:solidFill>
                <a:latin typeface="Century Gothic" panose="020B0502020202020204" pitchFamily="34" charset="0"/>
              </a:rPr>
              <a:t>Maximálna výška NFP </a:t>
            </a:r>
            <a:r>
              <a:rPr lang="pl-PL" sz="1500" dirty="0">
                <a:solidFill>
                  <a:schemeClr val="tx2"/>
                </a:solidFill>
                <a:latin typeface="Century Gothic" panose="020B0502020202020204" pitchFamily="34" charset="0"/>
              </a:rPr>
              <a:t>na projekt nesmie presiahnuť </a:t>
            </a:r>
            <a:r>
              <a:rPr lang="pl-PL" sz="1500" b="1" dirty="0">
                <a:solidFill>
                  <a:schemeClr val="tx2"/>
                </a:solidFill>
                <a:latin typeface="Century Gothic" panose="020B0502020202020204" pitchFamily="34" charset="0"/>
              </a:rPr>
              <a:t>200 000 </a:t>
            </a:r>
            <a:r>
              <a:rPr lang="pl-PL" sz="15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EUR.</a:t>
            </a:r>
            <a:endParaRPr lang="pl-PL" sz="15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628650" indent="-285750" algn="just">
              <a:buFont typeface="Arial" panose="020B0604020202020204" pitchFamily="34" charset="0"/>
              <a:buChar char="•"/>
              <a:tabLst>
                <a:tab pos="538163" algn="l"/>
              </a:tabLst>
              <a:defRPr/>
            </a:pPr>
            <a:r>
              <a:rPr lang="pl-PL" sz="1500" dirty="0">
                <a:solidFill>
                  <a:schemeClr val="tx2"/>
                </a:solidFill>
                <a:latin typeface="Century Gothic" panose="020B0502020202020204" pitchFamily="34" charset="0"/>
              </a:rPr>
              <a:t>Celková výška pomoci de minimis jednému podniku nesmie presiahnuť </a:t>
            </a:r>
            <a:r>
              <a:rPr lang="pl-PL" sz="1500" b="1" dirty="0">
                <a:solidFill>
                  <a:schemeClr val="tx2"/>
                </a:solidFill>
                <a:latin typeface="Century Gothic" panose="020B0502020202020204" pitchFamily="34" charset="0"/>
              </a:rPr>
              <a:t>200 000 EUR v priebehu obdobia troch fiškálnych </a:t>
            </a:r>
            <a:r>
              <a:rPr lang="pl-PL" sz="15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rokov.</a:t>
            </a:r>
            <a:endParaRPr lang="pl-PL" sz="15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1200"/>
              </a:spcBef>
              <a:buFont typeface="+mj-lt"/>
              <a:buAutoNum type="arabicPeriod" startAt="26"/>
              <a:tabLst>
                <a:tab pos="363538" algn="l"/>
              </a:tabLst>
              <a:defRPr/>
            </a:pPr>
            <a:r>
              <a:rPr 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 Časová </a:t>
            </a:r>
            <a:r>
              <a:rPr 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oprávnenosť realizácie hlavných aktivít projektu</a:t>
            </a:r>
          </a:p>
          <a:p>
            <a:pPr marL="628650" indent="-285750" algn="just">
              <a:buFont typeface="Arial" panose="020B0604020202020204" pitchFamily="34" charset="0"/>
              <a:buChar char="•"/>
              <a:tabLst>
                <a:tab pos="538163" algn="l"/>
              </a:tabLst>
              <a:defRPr/>
            </a:pPr>
            <a:r>
              <a:rPr lang="sk-SK" altLang="sk-SK" sz="1400" b="1" dirty="0">
                <a:solidFill>
                  <a:schemeClr val="tx2"/>
                </a:solidFill>
                <a:latin typeface="Century Gothic" panose="020B0502020202020204" pitchFamily="34" charset="0"/>
              </a:rPr>
              <a:t>Maximálna celková dĺžka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realizácie hlavnej aktivity projektu je:</a:t>
            </a:r>
          </a:p>
          <a:p>
            <a:pPr marL="342900" indent="647700" algn="just">
              <a:tabLst>
                <a:tab pos="538163" algn="l"/>
              </a:tabLst>
              <a:defRPr/>
            </a:pPr>
            <a:r>
              <a:rPr lang="pl-PL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VÝZVA V RÁMCI ŠC 3.1.1 </a:t>
            </a:r>
            <a:r>
              <a:rPr lang="pl-PL" sz="1400" b="1" dirty="0">
                <a:solidFill>
                  <a:schemeClr val="tx2"/>
                </a:solidFill>
                <a:latin typeface="Century Gothic" panose="020B0502020202020204" pitchFamily="34" charset="0"/>
              </a:rPr>
              <a:t>- </a:t>
            </a:r>
            <a:r>
              <a:rPr lang="sk-SK" altLang="sk-SK" sz="1400" b="1" dirty="0">
                <a:solidFill>
                  <a:schemeClr val="tx2"/>
                </a:solidFill>
                <a:latin typeface="Century Gothic" panose="020B0502020202020204" pitchFamily="34" charset="0"/>
              </a:rPr>
              <a:t>18 mesiacov</a:t>
            </a:r>
            <a:endParaRPr lang="pl-PL" sz="14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42900" indent="647700" algn="just">
              <a:tabLst>
                <a:tab pos="538163" algn="l"/>
              </a:tabLst>
              <a:defRPr/>
            </a:pPr>
            <a:r>
              <a:rPr lang="pl-PL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VÝZVA V RÁMCI ŠC 3.3.1 </a:t>
            </a:r>
            <a:r>
              <a:rPr lang="pl-PL" sz="1400" b="1" dirty="0">
                <a:solidFill>
                  <a:schemeClr val="tx2"/>
                </a:solidFill>
                <a:latin typeface="Century Gothic" panose="020B0502020202020204" pitchFamily="34" charset="0"/>
              </a:rPr>
              <a:t>- </a:t>
            </a:r>
            <a:r>
              <a:rPr lang="sk-SK" altLang="sk-SK" sz="1400" b="1" dirty="0">
                <a:solidFill>
                  <a:schemeClr val="tx2"/>
                </a:solidFill>
                <a:latin typeface="Century Gothic" panose="020B0502020202020204" pitchFamily="34" charset="0"/>
              </a:rPr>
              <a:t>12 mesiacov</a:t>
            </a:r>
            <a:endParaRPr lang="sk-SK" altLang="sk-SK" sz="14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628650" indent="-285750" algn="just">
              <a:buFont typeface="Arial" panose="020B0604020202020204" pitchFamily="34" charset="0"/>
              <a:buChar char="•"/>
              <a:tabLst>
                <a:tab pos="538163" algn="l"/>
              </a:tabLst>
              <a:defRPr/>
            </a:pP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Do lehoty sa nezapočítava doba potrebná na zrealizovanie VO a čas trvania okolností vylučujúcich zodpovednosť podľa zmluvy o poskytnutí NFP.</a:t>
            </a:r>
            <a:endParaRPr lang="sk-SK" sz="14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1" name="Obrázok 10" descr="SIEA - Slovenská inovačná a energetická agentúra">
            <a:hlinkClick r:id="rId6" tooltip="&quot;SIEA - Slovenská inovačná a energetická agentúra&quot;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517" y="6111558"/>
            <a:ext cx="2158365" cy="397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98478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Nadpis 1"/>
          <p:cNvSpPr>
            <a:spLocks noGrp="1"/>
          </p:cNvSpPr>
          <p:nvPr>
            <p:ph type="ctrTitle"/>
          </p:nvPr>
        </p:nvSpPr>
        <p:spPr>
          <a:xfrm>
            <a:off x="440864" y="310611"/>
            <a:ext cx="8004094" cy="742125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sk-SK" sz="2800" b="1" dirty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Century Gothic" panose="020B0502020202020204" pitchFamily="34" charset="0"/>
              </a:rPr>
              <a:t>B. Podmienky poskytnutia príspevku</a:t>
            </a:r>
            <a:endParaRPr lang="en-US" sz="2800" b="1" dirty="0">
              <a:solidFill>
                <a:schemeClr val="tx2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5" name="Zástupný symbol obsahu 2"/>
          <p:cNvSpPr txBox="1">
            <a:spLocks/>
          </p:cNvSpPr>
          <p:nvPr/>
        </p:nvSpPr>
        <p:spPr>
          <a:xfrm>
            <a:off x="440864" y="1268760"/>
            <a:ext cx="8229600" cy="44289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  <a:tabLst>
                <a:tab pos="450850" algn="l"/>
              </a:tabLst>
              <a:defRPr/>
            </a:pPr>
            <a:r>
              <a:rPr lang="sk-SK" altLang="sk-SK" sz="1800" b="1" dirty="0">
                <a:solidFill>
                  <a:schemeClr val="tx2"/>
                </a:solidFill>
                <a:latin typeface="Century Gothic" panose="020B0502020202020204" pitchFamily="34" charset="0"/>
              </a:rPr>
              <a:t>VIII. Ďalšie podmienky poskytnutia príspevku</a:t>
            </a:r>
          </a:p>
          <a:p>
            <a:pPr marL="342900" indent="-342900" algn="l">
              <a:spcBef>
                <a:spcPts val="1200"/>
              </a:spcBef>
              <a:buFont typeface="+mj-lt"/>
              <a:buAutoNum type="arabicPeriod" startAt="27"/>
              <a:tabLst>
                <a:tab pos="363538" algn="l"/>
              </a:tabLst>
              <a:defRPr/>
            </a:pPr>
            <a:r>
              <a:rPr 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Podmienky </a:t>
            </a:r>
            <a:r>
              <a:rPr 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poskytnutia príspevku z hľadiska definovania merateľných ukazovateľov projektu</a:t>
            </a:r>
          </a:p>
          <a:p>
            <a:pPr marL="628650" indent="-285750" algn="just">
              <a:buFont typeface="Arial" panose="020B0604020202020204" pitchFamily="34" charset="0"/>
              <a:buChar char="•"/>
              <a:tabLst>
                <a:tab pos="538163" algn="l"/>
              </a:tabLst>
              <a:defRPr/>
            </a:pPr>
            <a:r>
              <a:rPr lang="pl-PL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Výsledky </a:t>
            </a:r>
            <a:r>
              <a:rPr lang="pl-PL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realizácie projektu musia byt kvantifikovateľné prostredníctvom merateľných ukazovateľov </a:t>
            </a:r>
            <a:r>
              <a:rPr lang="pl-PL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projektu (</a:t>
            </a:r>
            <a:r>
              <a:rPr lang="pl-PL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MU</a:t>
            </a:r>
            <a:r>
              <a:rPr lang="pl-PL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).</a:t>
            </a:r>
            <a:endParaRPr lang="pl-PL" sz="14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628650" indent="-285750" algn="just">
              <a:buFont typeface="Arial" panose="020B0604020202020204" pitchFamily="34" charset="0"/>
              <a:buChar char="•"/>
              <a:tabLst>
                <a:tab pos="538163" algn="l"/>
              </a:tabLst>
              <a:defRPr/>
            </a:pPr>
            <a:r>
              <a:rPr lang="pl-PL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MU sú stanovené v </a:t>
            </a:r>
            <a:r>
              <a:rPr lang="pl-PL" sz="1400" b="1" dirty="0">
                <a:solidFill>
                  <a:schemeClr val="tx2"/>
                </a:solidFill>
                <a:latin typeface="Century Gothic" panose="020B0502020202020204" pitchFamily="34" charset="0"/>
              </a:rPr>
              <a:t>Prílohe č. 5 </a:t>
            </a:r>
            <a:r>
              <a:rPr lang="pl-PL" sz="14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Výzvy.</a:t>
            </a:r>
            <a:endParaRPr lang="pl-PL" sz="14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628650" indent="-285750" algn="just">
              <a:buFont typeface="Arial" panose="020B0604020202020204" pitchFamily="34" charset="0"/>
              <a:buChar char="•"/>
              <a:tabLst>
                <a:tab pos="538163" algn="l"/>
              </a:tabLst>
              <a:defRPr/>
            </a:pPr>
            <a:r>
              <a:rPr lang="pl-PL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Povinnosť </a:t>
            </a:r>
            <a:r>
              <a:rPr lang="pl-PL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stanovenia </a:t>
            </a:r>
            <a:r>
              <a:rPr lang="pl-PL" sz="1400" b="1" dirty="0">
                <a:solidFill>
                  <a:schemeClr val="tx2"/>
                </a:solidFill>
                <a:latin typeface="Century Gothic" panose="020B0502020202020204" pitchFamily="34" charset="0"/>
              </a:rPr>
              <a:t>nenulových cieľových hodnôt </a:t>
            </a:r>
            <a:r>
              <a:rPr lang="pl-PL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relevantných MU.</a:t>
            </a:r>
          </a:p>
          <a:p>
            <a:pPr marL="342900" indent="-342900" algn="l">
              <a:spcBef>
                <a:spcPts val="1200"/>
              </a:spcBef>
              <a:buFont typeface="+mj-lt"/>
              <a:buAutoNum type="arabicPeriod" startAt="28"/>
              <a:tabLst>
                <a:tab pos="363538" algn="l"/>
              </a:tabLst>
              <a:defRPr/>
            </a:pPr>
            <a:r>
              <a:rPr 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Podmienka </a:t>
            </a:r>
            <a:r>
              <a:rPr 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zákazu opätovného predloženia ŽoNFP s rovnakým predmetom projektu v prípade neukončenia schvaľovacieho procesu</a:t>
            </a:r>
          </a:p>
          <a:p>
            <a:pPr marL="628650" indent="-285750" algn="just">
              <a:buFont typeface="Arial" panose="020B0604020202020204" pitchFamily="34" charset="0"/>
              <a:buChar char="•"/>
              <a:tabLst>
                <a:tab pos="538163" algn="l"/>
              </a:tabLst>
              <a:defRPr/>
            </a:pP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zákaz opätovne predložiť ŽoNFP,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ak:</a:t>
            </a:r>
          </a:p>
          <a:p>
            <a:pPr marL="895350" lvl="1" indent="-266700" algn="just">
              <a:tabLst>
                <a:tab pos="538163" algn="l"/>
              </a:tabLst>
              <a:defRPr/>
            </a:pP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-	tá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istá ŽoNFP s rovnakým predmetom projektu už bola schválená v rámci tejto alebo inej výzvy OP </a:t>
            </a:r>
            <a:r>
              <a:rPr lang="sk-SK" altLang="sk-SK" sz="1400" dirty="0" err="1" smtClean="0">
                <a:solidFill>
                  <a:schemeClr val="tx2"/>
                </a:solidFill>
                <a:latin typeface="Century Gothic" panose="020B0502020202020204" pitchFamily="34" charset="0"/>
              </a:rPr>
              <a:t>VaI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alebo </a:t>
            </a:r>
            <a:endParaRPr lang="sk-SK" altLang="sk-SK" sz="14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895350" lvl="1" indent="-266700" algn="just">
              <a:tabLst>
                <a:tab pos="538163" algn="l"/>
              </a:tabLst>
              <a:defRPr/>
            </a:pP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-	schvaľovanie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tej istej ŽoNFP s rovnakým predmetom projektu, ktorú žiadateľ plánuje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predložiť,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ešte nebolo ukončené právoplatným rozhodnutím o ŽoNFP a prebieha konanie o predmetnej ŽoNFP (t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. j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. uvedené obmedzenie sa týka aj prípadov, kedy voči vydanému rozhodnutiu bolo podané odvolanie v súlade s </a:t>
            </a:r>
            <a:r>
              <a:rPr lang="sk-SK" altLang="sk-SK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    § </a:t>
            </a:r>
            <a:r>
              <a:rPr lang="sk-SK" altLang="sk-SK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22 zákona o príspevku z EŠIF a rozhodnutie nenadobudlo právoplatnosť).</a:t>
            </a:r>
            <a:endParaRPr lang="sk-SK" sz="14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450850" lvl="1" indent="-276225" algn="just">
              <a:defRPr/>
            </a:pPr>
            <a:endParaRPr lang="pl-PL" sz="14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1" name="Obrázok 10" descr="SIEA - Slovenská inovačná a energetická agentúra">
            <a:hlinkClick r:id="rId6" tooltip="&quot;SIEA - Slovenská inovačná a energetická agentúra&quot;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517" y="6111558"/>
            <a:ext cx="2158365" cy="397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72648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2"/>
          <p:cNvSpPr/>
          <p:nvPr/>
        </p:nvSpPr>
        <p:spPr>
          <a:xfrm>
            <a:off x="-252536" y="-1"/>
            <a:ext cx="9396536" cy="5864225"/>
          </a:xfrm>
          <a:prstGeom prst="rect">
            <a:avLst/>
          </a:prstGeom>
          <a:solidFill>
            <a:srgbClr val="007AC0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sk-SK"/>
          </a:p>
        </p:txBody>
      </p:sp>
      <p:sp>
        <p:nvSpPr>
          <p:cNvPr id="13" name="BlokTextu 12"/>
          <p:cNvSpPr txBox="1"/>
          <p:nvPr/>
        </p:nvSpPr>
        <p:spPr>
          <a:xfrm>
            <a:off x="1594295" y="1504793"/>
            <a:ext cx="598522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altLang="sk-SK" sz="56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Ďakujem za pozornosť.</a:t>
            </a:r>
            <a:endParaRPr lang="en-US" altLang="sk-SK" sz="5600" b="1" dirty="0" smtClean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endParaRPr lang="sk-SK" sz="1400" b="1" dirty="0" smtClean="0">
              <a:latin typeface="Century Gothic" panose="020B0502020202020204" pitchFamily="34" charset="0"/>
            </a:endParaRPr>
          </a:p>
        </p:txBody>
      </p:sp>
      <p:sp>
        <p:nvSpPr>
          <p:cNvPr id="14" name="BlokTextu 13"/>
          <p:cNvSpPr txBox="1"/>
          <p:nvPr/>
        </p:nvSpPr>
        <p:spPr>
          <a:xfrm>
            <a:off x="854750" y="4108579"/>
            <a:ext cx="428466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sk-SK" altLang="sk-SK" sz="16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Riaditeľ odboru riadenia OP</a:t>
            </a:r>
            <a:endParaRPr lang="sk-SK" altLang="sk-SK" sz="16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>
              <a:spcBef>
                <a:spcPct val="0"/>
              </a:spcBef>
            </a:pPr>
            <a:r>
              <a:rPr lang="sk-SK" altLang="sk-SK" sz="16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Ing. Michal Fiala</a:t>
            </a:r>
            <a:endParaRPr lang="sk-SK" altLang="sk-SK" sz="1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>
              <a:spcBef>
                <a:spcPct val="0"/>
              </a:spcBef>
            </a:pPr>
            <a:r>
              <a:rPr lang="sk-SK" altLang="sk-SK" sz="1600" dirty="0">
                <a:solidFill>
                  <a:schemeClr val="bg1"/>
                </a:solidFill>
                <a:latin typeface="Century Gothic" panose="020B0502020202020204" pitchFamily="34" charset="0"/>
              </a:rPr>
              <a:t>+421 </a:t>
            </a:r>
            <a:r>
              <a:rPr lang="sk-SK" altLang="sk-SK" sz="16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2 58248401</a:t>
            </a:r>
            <a:endParaRPr lang="sk-SK" altLang="sk-SK" sz="16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>
              <a:spcBef>
                <a:spcPct val="0"/>
              </a:spcBef>
            </a:pPr>
            <a:r>
              <a:rPr lang="sk-SK" altLang="sk-SK" sz="1600" dirty="0">
                <a:solidFill>
                  <a:srgbClr val="FFFF00"/>
                </a:solidFill>
                <a:latin typeface="Century Gothic" panose="020B0502020202020204" pitchFamily="34" charset="0"/>
              </a:rPr>
              <a:t>opvai@siea.gov.sk</a:t>
            </a:r>
          </a:p>
        </p:txBody>
      </p:sp>
      <p:sp>
        <p:nvSpPr>
          <p:cNvPr id="16" name="BlokTextu 15"/>
          <p:cNvSpPr txBox="1"/>
          <p:nvPr/>
        </p:nvSpPr>
        <p:spPr>
          <a:xfrm>
            <a:off x="5963391" y="3754636"/>
            <a:ext cx="2568826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sk-SK" altLang="sk-SK" sz="1600" dirty="0">
                <a:solidFill>
                  <a:schemeClr val="bg1"/>
                </a:solidFill>
                <a:latin typeface="Century Gothic" panose="020B0502020202020204" pitchFamily="34" charset="0"/>
              </a:rPr>
              <a:t>Adresa:</a:t>
            </a:r>
          </a:p>
          <a:p>
            <a:pPr>
              <a:spcBef>
                <a:spcPct val="0"/>
              </a:spcBef>
            </a:pPr>
            <a:r>
              <a:rPr lang="sk-SK" altLang="sk-SK" sz="1600" b="1" dirty="0" smtClean="0">
                <a:solidFill>
                  <a:srgbClr val="FFC000"/>
                </a:solidFill>
                <a:latin typeface="Century Gothic" panose="020B0502020202020204" pitchFamily="34" charset="0"/>
              </a:rPr>
              <a:t>Slovenská inovačná a energetická agentúra</a:t>
            </a:r>
          </a:p>
          <a:p>
            <a:pPr>
              <a:spcBef>
                <a:spcPct val="0"/>
              </a:spcBef>
            </a:pPr>
            <a:r>
              <a:rPr lang="sk-SK" altLang="sk-SK" sz="1600" dirty="0" smtClean="0">
                <a:solidFill>
                  <a:srgbClr val="FFC000"/>
                </a:solidFill>
                <a:latin typeface="Century Gothic" panose="020B0502020202020204" pitchFamily="34" charset="0"/>
              </a:rPr>
              <a:t>Bajkalská 27</a:t>
            </a:r>
            <a:endParaRPr lang="sk-SK" altLang="sk-SK" sz="1600" dirty="0">
              <a:solidFill>
                <a:srgbClr val="FFC000"/>
              </a:solidFill>
              <a:latin typeface="Century Gothic" panose="020B0502020202020204" pitchFamily="34" charset="0"/>
            </a:endParaRPr>
          </a:p>
          <a:p>
            <a:pPr>
              <a:spcBef>
                <a:spcPct val="0"/>
              </a:spcBef>
            </a:pPr>
            <a:r>
              <a:rPr lang="sk-SK" altLang="sk-SK" sz="1600" dirty="0" smtClean="0">
                <a:solidFill>
                  <a:srgbClr val="FFC000"/>
                </a:solidFill>
                <a:latin typeface="Century Gothic" panose="020B0502020202020204" pitchFamily="34" charset="0"/>
              </a:rPr>
              <a:t>827 99  Bratislava</a:t>
            </a:r>
            <a:endParaRPr lang="sk-SK" altLang="sk-SK" sz="1600" dirty="0">
              <a:solidFill>
                <a:srgbClr val="FFC000"/>
              </a:solidFill>
              <a:latin typeface="Century Gothic" panose="020B0502020202020204" pitchFamily="34" charset="0"/>
            </a:endParaRPr>
          </a:p>
          <a:p>
            <a:pPr>
              <a:spcBef>
                <a:spcPct val="0"/>
              </a:spcBef>
            </a:pPr>
            <a:r>
              <a:rPr lang="sk-SK" altLang="sk-SK" sz="1600" dirty="0">
                <a:solidFill>
                  <a:srgbClr val="FFC000"/>
                </a:solidFill>
                <a:latin typeface="Century Gothic" panose="020B0502020202020204" pitchFamily="34" charset="0"/>
              </a:rPr>
              <a:t>Slovenská republika</a:t>
            </a:r>
          </a:p>
          <a:p>
            <a:endParaRPr lang="sk-SK" sz="1400" b="1" dirty="0" smtClean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2" name="Obrázok 11" descr="SIEA - Slovenská inovačná a energetická agentúra">
            <a:hlinkClick r:id="rId6" tooltip="&quot;SIEA - Slovenská inovačná a energetická agentúra&quot;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517" y="6111558"/>
            <a:ext cx="2158365" cy="397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63620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0" y="0"/>
            <a:ext cx="7683500" cy="576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8"/>
          <p:cNvSpPr/>
          <p:nvPr/>
        </p:nvSpPr>
        <p:spPr>
          <a:xfrm>
            <a:off x="0" y="0"/>
            <a:ext cx="9144000" cy="5767388"/>
          </a:xfrm>
          <a:prstGeom prst="rect">
            <a:avLst/>
          </a:prstGeom>
          <a:solidFill>
            <a:srgbClr val="E19F3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sk-SK"/>
          </a:p>
        </p:txBody>
      </p:sp>
      <p:pic>
        <p:nvPicPr>
          <p:cNvPr id="14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493" y="150998"/>
            <a:ext cx="7683500" cy="576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7"/>
          <p:cNvSpPr txBox="1">
            <a:spLocks noChangeArrowheads="1"/>
          </p:cNvSpPr>
          <p:nvPr/>
        </p:nvSpPr>
        <p:spPr bwMode="auto">
          <a:xfrm>
            <a:off x="730250" y="2547458"/>
            <a:ext cx="76834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sk-SK" altLang="sk-SK" sz="3600" b="1" dirty="0" smtClean="0">
                <a:latin typeface="Century Gothic" panose="020B0502020202020204" pitchFamily="34" charset="0"/>
              </a:rPr>
              <a:t>1. Základné </a:t>
            </a:r>
            <a:r>
              <a:rPr lang="sk-SK" altLang="sk-SK" sz="3600" b="1" dirty="0">
                <a:latin typeface="Century Gothic" panose="020B0502020202020204" pitchFamily="34" charset="0"/>
              </a:rPr>
              <a:t>informácie o </a:t>
            </a:r>
            <a:r>
              <a:rPr lang="sk-SK" altLang="sk-SK" sz="3600" b="1" dirty="0" smtClean="0">
                <a:latin typeface="Century Gothic" panose="020B0502020202020204" pitchFamily="34" charset="0"/>
              </a:rPr>
              <a:t>výzvach</a:t>
            </a:r>
            <a:endParaRPr lang="sk-SK" altLang="sk-SK" sz="3600" b="1" dirty="0">
              <a:latin typeface="Century Gothic" panose="020B0502020202020204" pitchFamily="34" charset="0"/>
            </a:endParaRPr>
          </a:p>
        </p:txBody>
      </p:sp>
      <p:pic>
        <p:nvPicPr>
          <p:cNvPr id="16" name="Obrázok 15" descr="SIEA - Slovenská inovačná a energetická agentúra">
            <a:hlinkClick r:id="rId7" tooltip="&quot;SIEA - Slovenská inovačná a energetická agentúra&quot;"/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517" y="6111558"/>
            <a:ext cx="2158365" cy="397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40705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582054" y="116633"/>
            <a:ext cx="7772400" cy="648072"/>
          </a:xfrm>
        </p:spPr>
        <p:txBody>
          <a:bodyPr>
            <a:normAutofit/>
          </a:bodyPr>
          <a:lstStyle/>
          <a:p>
            <a:r>
              <a:rPr lang="sk-SK" sz="28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A. Formálne náležitosti výziev</a:t>
            </a:r>
            <a:endParaRPr lang="en-US" sz="28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Zástupný symbol obsahu 2"/>
          <p:cNvSpPr txBox="1">
            <a:spLocks/>
          </p:cNvSpPr>
          <p:nvPr/>
        </p:nvSpPr>
        <p:spPr>
          <a:xfrm>
            <a:off x="468867" y="908720"/>
            <a:ext cx="8229600" cy="48965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pt-BR" altLang="sk-SK" sz="1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Arial" panose="020B0604020202020204" pitchFamily="34" charset="0"/>
              </a:rPr>
              <a:t>Operačný program</a:t>
            </a:r>
            <a:r>
              <a:rPr lang="sk-SK" altLang="sk-SK" sz="1600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Arial" panose="020B0604020202020204" pitchFamily="34" charset="0"/>
              </a:rPr>
              <a:t>:</a:t>
            </a:r>
            <a:r>
              <a:rPr lang="pt-BR" altLang="sk-SK" sz="1600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sk-SK" altLang="sk-SK" sz="1600" dirty="0">
                <a:latin typeface="+mj-lt"/>
                <a:cs typeface="Arial" panose="020B0604020202020204" pitchFamily="34" charset="0"/>
              </a:rPr>
              <a:t>	</a:t>
            </a:r>
            <a:r>
              <a:rPr lang="pt-BR" altLang="sk-SK" sz="1600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Výskum a inovácie</a:t>
            </a:r>
            <a:endParaRPr lang="sk-SK" altLang="sk-SK" sz="1600" dirty="0" smtClean="0">
              <a:solidFill>
                <a:schemeClr val="tx2"/>
              </a:solidFill>
              <a:latin typeface="+mj-lt"/>
              <a:cs typeface="Arial" panose="020B0604020202020204" pitchFamily="34" charset="0"/>
            </a:endParaRPr>
          </a:p>
          <a:p>
            <a:pPr algn="just"/>
            <a:r>
              <a:rPr lang="sk-SK" altLang="sk-SK" sz="1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Arial" panose="020B0604020202020204" pitchFamily="34" charset="0"/>
              </a:rPr>
              <a:t>Prioritná os 3:              	</a:t>
            </a:r>
            <a:r>
              <a:rPr lang="pl-PL" sz="1600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Posilnenie konkurencieschopnosti </a:t>
            </a:r>
            <a:r>
              <a:rPr lang="pl-PL" sz="1600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a rastu MSP</a:t>
            </a:r>
            <a:r>
              <a:rPr lang="sk-SK" altLang="sk-SK" sz="1600" dirty="0" smtClean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   </a:t>
            </a:r>
          </a:p>
          <a:p>
            <a:pPr algn="l"/>
            <a:r>
              <a:rPr lang="sk-SK" altLang="sk-SK" sz="1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Arial" panose="020B0604020202020204" pitchFamily="34" charset="0"/>
              </a:rPr>
              <a:t>Špecifický  cieľ</a:t>
            </a:r>
            <a:r>
              <a:rPr lang="sk-SK" altLang="sk-SK" sz="1600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Arial" panose="020B0604020202020204" pitchFamily="34" charset="0"/>
              </a:rPr>
              <a:t>:</a:t>
            </a:r>
            <a:r>
              <a:rPr lang="pt-BR" altLang="sk-SK" sz="1600" dirty="0" smtClean="0">
                <a:latin typeface="+mj-lt"/>
                <a:cs typeface="Arial" panose="020B0604020202020204" pitchFamily="34" charset="0"/>
              </a:rPr>
              <a:t> </a:t>
            </a:r>
            <a:r>
              <a:rPr lang="sk-SK" altLang="sk-SK" sz="1600" dirty="0" smtClean="0">
                <a:latin typeface="+mj-lt"/>
                <a:cs typeface="Arial" panose="020B0604020202020204" pitchFamily="34" charset="0"/>
              </a:rPr>
              <a:t>	</a:t>
            </a:r>
            <a:r>
              <a:rPr lang="sk-SK" sz="1600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3.1.1</a:t>
            </a:r>
            <a:r>
              <a:rPr lang="sk-SK" sz="1600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: Nárast vzniku nových, </a:t>
            </a:r>
            <a:r>
              <a:rPr lang="sk-SK" sz="1600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konkurencieschopných MSP</a:t>
            </a:r>
          </a:p>
          <a:p>
            <a:pPr algn="l"/>
            <a:r>
              <a:rPr lang="sk-SK" sz="1600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                                       	3.3.1</a:t>
            </a:r>
            <a:r>
              <a:rPr lang="sk-SK" sz="1600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: Zvýšenie konkurencieschopnosti MSP vo </a:t>
            </a:r>
            <a:r>
              <a:rPr lang="sk-SK" sz="1600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fáze rozvoja</a:t>
            </a:r>
          </a:p>
          <a:p>
            <a:pPr algn="just"/>
            <a:r>
              <a:rPr lang="sk-SK" altLang="sk-SK" sz="1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Arial" panose="020B0604020202020204" pitchFamily="34" charset="0"/>
              </a:rPr>
              <a:t>Fond</a:t>
            </a:r>
            <a:r>
              <a:rPr lang="sk-SK" altLang="sk-SK" sz="1600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Arial" panose="020B0604020202020204" pitchFamily="34" charset="0"/>
              </a:rPr>
              <a:t>:                             	</a:t>
            </a:r>
            <a:r>
              <a:rPr lang="sk-SK" altLang="sk-SK" sz="1600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Európsky fond regionálneho rozvoja</a:t>
            </a:r>
          </a:p>
          <a:p>
            <a:pPr algn="just"/>
            <a:r>
              <a:rPr lang="sk-SK" altLang="sk-SK" sz="1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Arial" panose="020B0604020202020204" pitchFamily="34" charset="0"/>
              </a:rPr>
              <a:t>Poskytovateľ</a:t>
            </a:r>
            <a:r>
              <a:rPr lang="sk-SK" altLang="sk-SK" sz="1600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Arial" panose="020B0604020202020204" pitchFamily="34" charset="0"/>
              </a:rPr>
              <a:t>: 	</a:t>
            </a:r>
            <a:r>
              <a:rPr lang="sk-SK" altLang="sk-SK" sz="1600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Ministerstvo školstva, vedy, výskumu a športu SR 				zastúpené Ministerstvom hospodárstva SR </a:t>
            </a:r>
          </a:p>
          <a:p>
            <a:pPr algn="just"/>
            <a:r>
              <a:rPr lang="sk-SK" altLang="sk-SK" sz="1600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	</a:t>
            </a:r>
            <a:r>
              <a:rPr lang="sk-SK" altLang="sk-SK" sz="1600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	a Slovenskou inovačnou a energetickou agentúrou</a:t>
            </a:r>
          </a:p>
          <a:p>
            <a:pPr algn="just"/>
            <a:endParaRPr lang="sk-SK" altLang="sk-SK" sz="1600" b="1" dirty="0" smtClean="0">
              <a:solidFill>
                <a:schemeClr val="accent6">
                  <a:lumMod val="75000"/>
                </a:schemeClr>
              </a:solidFill>
              <a:latin typeface="+mj-lt"/>
              <a:cs typeface="Arial" panose="020B0604020202020204" pitchFamily="34" charset="0"/>
            </a:endParaRPr>
          </a:p>
          <a:p>
            <a:pPr algn="just"/>
            <a:r>
              <a:rPr lang="sk-SK" altLang="sk-SK" sz="1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Arial" panose="020B0604020202020204" pitchFamily="34" charset="0"/>
              </a:rPr>
              <a:t>Indikatívna výška finančných prostriedkov</a:t>
            </a:r>
            <a:r>
              <a:rPr lang="sk-SK" altLang="sk-SK" sz="1600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Arial" panose="020B0604020202020204" pitchFamily="34" charset="0"/>
              </a:rPr>
              <a:t>: 	</a:t>
            </a:r>
            <a:r>
              <a:rPr lang="sk-SK" altLang="sk-SK" sz="1600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3.1.1 -</a:t>
            </a:r>
            <a:r>
              <a:rPr lang="sk-SK" altLang="sk-SK" sz="1600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  30 000 </a:t>
            </a:r>
            <a:r>
              <a:rPr lang="sk-SK" altLang="sk-SK" sz="1600" dirty="0" err="1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000</a:t>
            </a:r>
            <a:r>
              <a:rPr lang="sk-SK" altLang="sk-SK" sz="1600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,- €</a:t>
            </a:r>
          </a:p>
          <a:p>
            <a:pPr algn="just"/>
            <a:r>
              <a:rPr lang="sk-SK" altLang="sk-SK" sz="1600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	</a:t>
            </a:r>
            <a:r>
              <a:rPr lang="sk-SK" altLang="sk-SK" sz="1600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			3.3.1 – 40 000 </a:t>
            </a:r>
            <a:r>
              <a:rPr lang="sk-SK" altLang="sk-SK" sz="1600" dirty="0" err="1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000</a:t>
            </a:r>
            <a:r>
              <a:rPr lang="sk-SK" altLang="sk-SK" sz="1600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,- </a:t>
            </a:r>
            <a:r>
              <a:rPr lang="sk-SK" altLang="sk-SK" sz="1600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€</a:t>
            </a:r>
          </a:p>
          <a:p>
            <a:pPr algn="just"/>
            <a:r>
              <a:rPr lang="sk-SK" altLang="sk-SK" sz="1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Arial" panose="020B0604020202020204" pitchFamily="34" charset="0"/>
              </a:rPr>
              <a:t>Typ výzvy</a:t>
            </a:r>
            <a:r>
              <a:rPr lang="sk-SK" altLang="sk-SK" sz="1600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Arial" panose="020B0604020202020204" pitchFamily="34" charset="0"/>
              </a:rPr>
              <a:t>: 	</a:t>
            </a:r>
            <a:r>
              <a:rPr lang="sk-SK" altLang="sk-SK" sz="1600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otvorená</a:t>
            </a:r>
            <a:endParaRPr lang="sk-SK" altLang="sk-SK" sz="1600" dirty="0">
              <a:solidFill>
                <a:schemeClr val="tx2"/>
              </a:solidFill>
              <a:latin typeface="+mj-lt"/>
              <a:cs typeface="Arial" panose="020B0604020202020204" pitchFamily="34" charset="0"/>
            </a:endParaRPr>
          </a:p>
          <a:p>
            <a:pPr algn="just"/>
            <a:r>
              <a:rPr lang="sk-SK" altLang="sk-SK" sz="1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Arial" panose="020B0604020202020204" pitchFamily="34" charset="0"/>
              </a:rPr>
              <a:t>Dátum vyhlásenia</a:t>
            </a:r>
            <a:r>
              <a:rPr lang="sk-SK" altLang="sk-SK" sz="1600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Arial" panose="020B0604020202020204" pitchFamily="34" charset="0"/>
              </a:rPr>
              <a:t>: </a:t>
            </a:r>
            <a:r>
              <a:rPr lang="sk-SK" altLang="sk-SK" sz="1600" dirty="0" smtClean="0">
                <a:latin typeface="+mj-lt"/>
                <a:cs typeface="Arial" panose="020B0604020202020204" pitchFamily="34" charset="0"/>
              </a:rPr>
              <a:t>	</a:t>
            </a:r>
            <a:r>
              <a:rPr lang="sk-SK" altLang="sk-SK" sz="1600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2</a:t>
            </a:r>
            <a:r>
              <a:rPr lang="sk-SK" sz="1600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2. 11. 2016</a:t>
            </a:r>
            <a:endParaRPr lang="sk-SK" altLang="sk-SK" sz="1600" dirty="0">
              <a:solidFill>
                <a:schemeClr val="tx2"/>
              </a:solidFill>
              <a:latin typeface="+mj-lt"/>
              <a:cs typeface="Arial" panose="020B0604020202020204" pitchFamily="34" charset="0"/>
            </a:endParaRPr>
          </a:p>
          <a:p>
            <a:pPr algn="just"/>
            <a:r>
              <a:rPr lang="sk-SK" altLang="sk-SK" sz="1600" b="1" dirty="0">
                <a:solidFill>
                  <a:schemeClr val="accent6">
                    <a:lumMod val="75000"/>
                  </a:schemeClr>
                </a:solidFill>
                <a:latin typeface="+mj-lt"/>
                <a:cs typeface="Arial" panose="020B0604020202020204" pitchFamily="34" charset="0"/>
              </a:rPr>
              <a:t>Dátum </a:t>
            </a:r>
            <a:r>
              <a:rPr lang="sk-SK" altLang="sk-SK" sz="1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Arial" panose="020B0604020202020204" pitchFamily="34" charset="0"/>
              </a:rPr>
              <a:t>uzavretia 1. hodnotiaceho </a:t>
            </a:r>
            <a:r>
              <a:rPr lang="sk-SK" altLang="sk-SK" sz="1600" b="1" dirty="0">
                <a:solidFill>
                  <a:schemeClr val="accent6">
                    <a:lumMod val="75000"/>
                  </a:schemeClr>
                </a:solidFill>
                <a:latin typeface="+mj-lt"/>
                <a:cs typeface="Arial" panose="020B0604020202020204" pitchFamily="34" charset="0"/>
              </a:rPr>
              <a:t>kola</a:t>
            </a:r>
            <a:r>
              <a:rPr lang="sk-SK" altLang="sk-SK" sz="1600" dirty="0">
                <a:solidFill>
                  <a:schemeClr val="accent6">
                    <a:lumMod val="75000"/>
                  </a:schemeClr>
                </a:solidFill>
                <a:latin typeface="+mj-lt"/>
                <a:cs typeface="Arial" panose="020B0604020202020204" pitchFamily="34" charset="0"/>
              </a:rPr>
              <a:t>:</a:t>
            </a:r>
            <a:r>
              <a:rPr lang="sk-SK" altLang="sk-SK" sz="1600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Arial" panose="020B0604020202020204" pitchFamily="34" charset="0"/>
              </a:rPr>
              <a:t>	</a:t>
            </a:r>
            <a:r>
              <a:rPr lang="sk-SK" altLang="sk-SK" sz="1600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15</a:t>
            </a:r>
            <a:r>
              <a:rPr lang="sk-SK" altLang="sk-SK" sz="1600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. 2. 2017</a:t>
            </a:r>
            <a:r>
              <a:rPr lang="sk-SK" altLang="sk-SK" sz="1600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Arial" panose="020B0604020202020204" pitchFamily="34" charset="0"/>
              </a:rPr>
              <a:t> </a:t>
            </a:r>
          </a:p>
          <a:p>
            <a:pPr algn="just"/>
            <a:r>
              <a:rPr lang="sk-SK" altLang="sk-SK" sz="1600" b="1" dirty="0">
                <a:solidFill>
                  <a:schemeClr val="accent6">
                    <a:lumMod val="75000"/>
                  </a:schemeClr>
                </a:solidFill>
                <a:latin typeface="+mj-lt"/>
                <a:cs typeface="Arial" panose="020B0604020202020204" pitchFamily="34" charset="0"/>
              </a:rPr>
              <a:t>Dátum uzavretia </a:t>
            </a:r>
            <a:r>
              <a:rPr lang="sk-SK" altLang="sk-SK" sz="1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Arial" panose="020B0604020202020204" pitchFamily="34" charset="0"/>
              </a:rPr>
              <a:t>2. </a:t>
            </a:r>
            <a:r>
              <a:rPr lang="sk-SK" altLang="sk-SK" sz="1600" b="1" dirty="0">
                <a:solidFill>
                  <a:schemeClr val="accent6">
                    <a:lumMod val="75000"/>
                  </a:schemeClr>
                </a:solidFill>
                <a:latin typeface="+mj-lt"/>
                <a:cs typeface="Arial" panose="020B0604020202020204" pitchFamily="34" charset="0"/>
              </a:rPr>
              <a:t>hodnotiaceho kola</a:t>
            </a:r>
            <a:r>
              <a:rPr lang="sk-SK" altLang="sk-SK" sz="1600" dirty="0">
                <a:solidFill>
                  <a:schemeClr val="accent6">
                    <a:lumMod val="75000"/>
                  </a:schemeClr>
                </a:solidFill>
                <a:latin typeface="+mj-lt"/>
                <a:cs typeface="Arial" panose="020B0604020202020204" pitchFamily="34" charset="0"/>
              </a:rPr>
              <a:t>:	</a:t>
            </a:r>
            <a:r>
              <a:rPr lang="sk-SK" altLang="sk-SK" sz="1600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28</a:t>
            </a:r>
            <a:r>
              <a:rPr lang="sk-SK" altLang="sk-SK" sz="1600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. 4. 2017</a:t>
            </a:r>
            <a:r>
              <a:rPr lang="sk-SK" altLang="sk-SK" sz="1600" dirty="0" smtClean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sk-SK" altLang="sk-SK" sz="1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endParaRPr lang="sk-SK" altLang="sk-SK" sz="18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Obrázok 12" descr="SIEA - Slovenská inovačná a energetická agentúra">
            <a:hlinkClick r:id="rId6" tooltip="&quot;SIEA - Slovenská inovačná a energetická agentúra&quot;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517" y="6111558"/>
            <a:ext cx="2158365" cy="397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04677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582054" y="188641"/>
            <a:ext cx="7772400" cy="864095"/>
          </a:xfrm>
        </p:spPr>
        <p:txBody>
          <a:bodyPr>
            <a:normAutofit/>
          </a:bodyPr>
          <a:lstStyle/>
          <a:p>
            <a:r>
              <a:rPr lang="sk-SK" sz="2800" b="1" dirty="0">
                <a:solidFill>
                  <a:schemeClr val="tx2"/>
                </a:solidFill>
                <a:latin typeface="Century Gothic" panose="020B0502020202020204" pitchFamily="34" charset="0"/>
              </a:rPr>
              <a:t>B. Podmienky poskytnutia príspevku</a:t>
            </a:r>
            <a:endParaRPr lang="en-US" sz="28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Zástupný symbol obsahu 2"/>
          <p:cNvSpPr txBox="1">
            <a:spLocks/>
          </p:cNvSpPr>
          <p:nvPr/>
        </p:nvSpPr>
        <p:spPr>
          <a:xfrm>
            <a:off x="542925" y="1340768"/>
            <a:ext cx="8229600" cy="43208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 algn="l">
              <a:lnSpc>
                <a:spcPct val="90000"/>
              </a:lnSpc>
              <a:buSzPct val="100000"/>
              <a:buFont typeface="+mj-lt"/>
              <a:buAutoNum type="romanUcPeriod"/>
            </a:pP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Oprávnenosť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žiadateľa</a:t>
            </a:r>
          </a:p>
          <a:p>
            <a:pPr marL="514350" indent="-514350" algn="l">
              <a:lnSpc>
                <a:spcPct val="90000"/>
              </a:lnSpc>
              <a:buSzPct val="100000"/>
              <a:buFont typeface="+mj-lt"/>
              <a:buAutoNum type="romanUcPeriod"/>
            </a:pPr>
            <a:endParaRPr lang="sk-SK" altLang="sk-SK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514350" indent="-514350" algn="l">
              <a:lnSpc>
                <a:spcPct val="90000"/>
              </a:lnSpc>
              <a:buSzPct val="100000"/>
              <a:buFont typeface="Calibri" pitchFamily="34" charset="0"/>
              <a:buAutoNum type="romanUcPeriod"/>
            </a:pP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Oprávnenosť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aktivít realizácie projektu</a:t>
            </a:r>
          </a:p>
          <a:p>
            <a:pPr marL="514350" indent="-514350" algn="l">
              <a:lnSpc>
                <a:spcPct val="90000"/>
              </a:lnSpc>
              <a:buSzPct val="100000"/>
              <a:buFont typeface="Calibri" pitchFamily="34" charset="0"/>
              <a:buAutoNum type="romanUcPeriod"/>
            </a:pPr>
            <a:endParaRPr lang="sk-SK" altLang="sk-SK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514350" indent="-514350" algn="l">
              <a:lnSpc>
                <a:spcPct val="90000"/>
              </a:lnSpc>
              <a:buSzPct val="100000"/>
              <a:buFont typeface="Calibri" pitchFamily="34" charset="0"/>
              <a:buAutoNum type="romanUcPeriod"/>
            </a:pP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Oprávnenosť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výdavkov realizácie projektu</a:t>
            </a:r>
          </a:p>
          <a:p>
            <a:pPr marL="514350" indent="-514350" algn="l">
              <a:lnSpc>
                <a:spcPct val="90000"/>
              </a:lnSpc>
              <a:buSzPct val="100000"/>
              <a:buFont typeface="Calibri" pitchFamily="34" charset="0"/>
              <a:buAutoNum type="romanUcPeriod"/>
            </a:pPr>
            <a:endParaRPr lang="sk-SK" altLang="sk-SK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514350" indent="-514350" algn="l">
              <a:lnSpc>
                <a:spcPct val="90000"/>
              </a:lnSpc>
              <a:buSzPct val="100000"/>
              <a:buFont typeface="Calibri" pitchFamily="34" charset="0"/>
              <a:buAutoNum type="romanUcPeriod"/>
            </a:pP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Oprávnenosť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miesta realizácie projektu</a:t>
            </a:r>
          </a:p>
          <a:p>
            <a:pPr marL="514350" indent="-514350" algn="l">
              <a:lnSpc>
                <a:spcPct val="90000"/>
              </a:lnSpc>
              <a:buSzPct val="100000"/>
              <a:buFont typeface="Calibri" pitchFamily="34" charset="0"/>
              <a:buAutoNum type="romanUcPeriod"/>
            </a:pPr>
            <a:endParaRPr lang="sk-SK" altLang="sk-SK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514350" indent="-514350" algn="l">
              <a:lnSpc>
                <a:spcPct val="90000"/>
              </a:lnSpc>
              <a:buSzPct val="100000"/>
              <a:buFont typeface="Calibri" pitchFamily="34" charset="0"/>
              <a:buAutoNum type="romanUcPeriod"/>
            </a:pP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Kritériá pre výber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projektov</a:t>
            </a:r>
          </a:p>
          <a:p>
            <a:pPr marL="514350" indent="-514350" algn="l">
              <a:lnSpc>
                <a:spcPct val="90000"/>
              </a:lnSpc>
              <a:buSzPct val="100000"/>
              <a:buFont typeface="Calibri" pitchFamily="34" charset="0"/>
              <a:buAutoNum type="romanUcPeriod"/>
            </a:pPr>
            <a:endParaRPr lang="sk-SK" altLang="sk-SK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514350" indent="-514350" algn="l">
              <a:lnSpc>
                <a:spcPct val="90000"/>
              </a:lnSpc>
              <a:buSzPct val="100000"/>
              <a:buFont typeface="Calibri" pitchFamily="34" charset="0"/>
              <a:buAutoNum type="romanUcPeriod"/>
            </a:pP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Spôsob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financovania</a:t>
            </a:r>
          </a:p>
          <a:p>
            <a:pPr marL="514350" indent="-514350" algn="l">
              <a:lnSpc>
                <a:spcPct val="90000"/>
              </a:lnSpc>
              <a:buSzPct val="100000"/>
              <a:buFont typeface="Calibri" pitchFamily="34" charset="0"/>
              <a:buAutoNum type="romanUcPeriod"/>
            </a:pPr>
            <a:endParaRPr lang="sk-SK" altLang="sk-SK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514350" indent="-514350" algn="l">
              <a:lnSpc>
                <a:spcPct val="90000"/>
              </a:lnSpc>
              <a:buSzPct val="100000"/>
              <a:buFont typeface="Calibri" pitchFamily="34" charset="0"/>
              <a:buAutoNum type="romanUcPeriod"/>
            </a:pP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Podmienky poskytnutia príspevku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vyplývajúce z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osobitných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predpisov</a:t>
            </a:r>
          </a:p>
          <a:p>
            <a:pPr marL="514350" indent="-514350" algn="l">
              <a:lnSpc>
                <a:spcPct val="90000"/>
              </a:lnSpc>
              <a:buSzPct val="100000"/>
              <a:buFont typeface="Calibri" pitchFamily="34" charset="0"/>
              <a:buAutoNum type="romanUcPeriod"/>
            </a:pPr>
            <a:endParaRPr lang="sk-SK" altLang="sk-SK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514350" indent="-514350" algn="l">
              <a:lnSpc>
                <a:spcPct val="90000"/>
              </a:lnSpc>
              <a:buSzPct val="100000"/>
              <a:buFont typeface="Calibri" pitchFamily="34" charset="0"/>
              <a:buAutoNum type="romanUcPeriod"/>
            </a:pP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Ďalšie podmienky poskytnutia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príspevku</a:t>
            </a:r>
          </a:p>
          <a:p>
            <a:pPr algn="l">
              <a:lnSpc>
                <a:spcPct val="90000"/>
              </a:lnSpc>
              <a:buSzPct val="100000"/>
            </a:pPr>
            <a:endParaRPr lang="sk-SK" altLang="sk-SK" sz="20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0" name="Obrázok 9" descr="SIEA - Slovenská inovačná a energetická agentúra">
            <a:hlinkClick r:id="rId6" tooltip="&quot;SIEA - Slovenská inovačná a energetická agentúra&quot;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517" y="6111558"/>
            <a:ext cx="2158365" cy="397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04677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488861" y="116633"/>
            <a:ext cx="7772400" cy="93610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sk-SK" sz="2800" b="1" dirty="0">
                <a:solidFill>
                  <a:schemeClr val="tx2"/>
                </a:solidFill>
                <a:latin typeface="Century Gothic" panose="020B0502020202020204" pitchFamily="34" charset="0"/>
              </a:rPr>
              <a:t>B. Podmienky poskytnutia príspevku</a:t>
            </a:r>
            <a:endParaRPr lang="sk-SK" altLang="sk-SK" sz="28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Zástupný symbol obsahu 2"/>
          <p:cNvSpPr txBox="1">
            <a:spLocks/>
          </p:cNvSpPr>
          <p:nvPr/>
        </p:nvSpPr>
        <p:spPr>
          <a:xfrm>
            <a:off x="481513" y="1268760"/>
            <a:ext cx="8229600" cy="4300737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sk-SK" altLang="sk-SK" sz="3800" b="1" dirty="0">
                <a:solidFill>
                  <a:schemeClr val="tx2"/>
                </a:solidFill>
                <a:latin typeface="Century Gothic" panose="020B0502020202020204" pitchFamily="34" charset="0"/>
              </a:rPr>
              <a:t>I. Oprávnenosť žiadateľa</a:t>
            </a:r>
            <a:endParaRPr lang="sk-SK" sz="3800" b="1" dirty="0" smtClean="0">
              <a:solidFill>
                <a:schemeClr val="accent2"/>
              </a:solidFill>
              <a:latin typeface="Century Gothic" panose="020B0502020202020204" pitchFamily="34" charset="0"/>
            </a:endParaRPr>
          </a:p>
          <a:p>
            <a:pPr marL="514350" indent="-514350" algn="l">
              <a:spcBef>
                <a:spcPts val="1200"/>
              </a:spcBef>
              <a:buFont typeface="+mj-lt"/>
              <a:buAutoNum type="arabicPeriod"/>
              <a:defRPr/>
            </a:pPr>
            <a:r>
              <a:rPr lang="sk-SK" sz="34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Právna forma</a:t>
            </a:r>
          </a:p>
          <a:p>
            <a:pPr algn="l">
              <a:defRPr/>
            </a:pPr>
            <a:r>
              <a:rPr lang="sk-SK" sz="29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sz="29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         Podniky spĺňajúce definíciu </a:t>
            </a:r>
            <a:r>
              <a:rPr lang="sk-SK" sz="2900" dirty="0" err="1" smtClean="0">
                <a:solidFill>
                  <a:schemeClr val="tx2"/>
                </a:solidFill>
                <a:latin typeface="Century Gothic" panose="020B0502020202020204" pitchFamily="34" charset="0"/>
              </a:rPr>
              <a:t>mikro</a:t>
            </a:r>
            <a:r>
              <a:rPr lang="sk-SK" sz="29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-, malého a stredného podniku a to:</a:t>
            </a:r>
          </a:p>
          <a:p>
            <a:pPr algn="l">
              <a:defRPr/>
            </a:pPr>
            <a:r>
              <a:rPr lang="sk-SK" sz="29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sz="29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           	3.1.1 - nový a začínajúci podnik (podniká  kratšie ako 3 roky);</a:t>
            </a:r>
          </a:p>
          <a:p>
            <a:pPr algn="l">
              <a:defRPr/>
            </a:pPr>
            <a:r>
              <a:rPr lang="sk-SK" sz="29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sz="29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            	3.3.1 - existujúci podnik (podniká minimálne 3 roky);</a:t>
            </a:r>
          </a:p>
          <a:p>
            <a:pPr marL="447675" algn="just">
              <a:defRPr/>
            </a:pPr>
            <a:r>
              <a:rPr lang="sk-SK" sz="29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 PO, FO podľa § 2 ods. 2 písm. a) a b) zákona č. 513/1991 Z. z. Obchodného zákonníka.</a:t>
            </a:r>
          </a:p>
          <a:p>
            <a:pPr marL="514350" indent="-514350" algn="l">
              <a:spcBef>
                <a:spcPts val="1200"/>
              </a:spcBef>
              <a:buFont typeface="+mj-lt"/>
              <a:buAutoNum type="arabicPeriod" startAt="2"/>
              <a:defRPr/>
            </a:pPr>
            <a:r>
              <a:rPr lang="sk-SK" sz="33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Podmienka </a:t>
            </a:r>
            <a:r>
              <a:rPr lang="sk-SK" sz="33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nebyť dlžníkom na daniach</a:t>
            </a:r>
          </a:p>
          <a:p>
            <a:pPr marL="447675" algn="just">
              <a:defRPr/>
            </a:pPr>
            <a:r>
              <a:rPr lang="pl-PL" sz="29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Žiadateľ </a:t>
            </a:r>
            <a:r>
              <a:rPr lang="pl-PL" sz="2900" dirty="0">
                <a:solidFill>
                  <a:schemeClr val="tx2"/>
                </a:solidFill>
                <a:latin typeface="Century Gothic" panose="020B0502020202020204" pitchFamily="34" charset="0"/>
              </a:rPr>
              <a:t>nesmie byť dlžníkom na daniach, t.z. nemôže </a:t>
            </a:r>
            <a:r>
              <a:rPr lang="pl-PL" sz="29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mať daňové nedoplatky po</a:t>
            </a:r>
          </a:p>
          <a:p>
            <a:pPr marL="447675" algn="just">
              <a:defRPr/>
            </a:pPr>
            <a:r>
              <a:rPr lang="pl-PL" sz="29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pl-PL" sz="2900" dirty="0">
                <a:solidFill>
                  <a:schemeClr val="tx2"/>
                </a:solidFill>
                <a:latin typeface="Century Gothic" panose="020B0502020202020204" pitchFamily="34" charset="0"/>
              </a:rPr>
              <a:t>lehote splatnosti dane v zmysle daňového </a:t>
            </a:r>
            <a:r>
              <a:rPr lang="pl-PL" sz="29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poriadku.</a:t>
            </a:r>
            <a:endParaRPr lang="pl-PL" sz="29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514350" indent="-514350" algn="l">
              <a:spcBef>
                <a:spcPts val="1200"/>
              </a:spcBef>
              <a:buFont typeface="+mj-lt"/>
              <a:buAutoNum type="arabicPeriod" startAt="3"/>
              <a:defRPr/>
            </a:pPr>
            <a:r>
              <a:rPr lang="sk-SK" sz="34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Podmienka nebyť dlžníkom na sociálnom poistení</a:t>
            </a:r>
          </a:p>
          <a:p>
            <a:pPr algn="just">
              <a:defRPr/>
            </a:pPr>
            <a:r>
              <a:rPr lang="pl-PL" sz="29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          Žiadateľ </a:t>
            </a:r>
            <a:r>
              <a:rPr lang="pl-PL" sz="2900" dirty="0">
                <a:solidFill>
                  <a:schemeClr val="tx2"/>
                </a:solidFill>
                <a:latin typeface="Century Gothic" panose="020B0502020202020204" pitchFamily="34" charset="0"/>
              </a:rPr>
              <a:t>nesmie byť dlžníkom </a:t>
            </a:r>
            <a:r>
              <a:rPr lang="pl-PL" sz="29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na sociálnom poistení.</a:t>
            </a:r>
          </a:p>
          <a:p>
            <a:pPr marL="514350" indent="-514350" algn="l">
              <a:spcBef>
                <a:spcPts val="1200"/>
              </a:spcBef>
              <a:buFont typeface="+mj-lt"/>
              <a:buAutoNum type="arabicPeriod" startAt="4"/>
              <a:tabLst>
                <a:tab pos="357188" algn="l"/>
              </a:tabLst>
              <a:defRPr/>
            </a:pPr>
            <a:r>
              <a:rPr lang="sk-SK" sz="34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Podmienka nebyť dlžníkom poistného na zdravotné poistenie</a:t>
            </a:r>
          </a:p>
          <a:p>
            <a:pPr algn="l">
              <a:tabLst>
                <a:tab pos="357188" algn="l"/>
              </a:tabLst>
              <a:defRPr/>
            </a:pPr>
            <a:r>
              <a:rPr lang="sk-SK" sz="29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          </a:t>
            </a:r>
            <a:r>
              <a:rPr lang="pl-PL" sz="2900" dirty="0">
                <a:solidFill>
                  <a:schemeClr val="tx2"/>
                </a:solidFill>
                <a:latin typeface="Century Gothic" panose="020B0502020202020204" pitchFamily="34" charset="0"/>
              </a:rPr>
              <a:t>Ž</a:t>
            </a:r>
            <a:r>
              <a:rPr lang="pl-PL" sz="29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iadateľ </a:t>
            </a:r>
            <a:r>
              <a:rPr lang="pl-PL" sz="2900" dirty="0">
                <a:solidFill>
                  <a:schemeClr val="tx2"/>
                </a:solidFill>
                <a:latin typeface="Century Gothic" panose="020B0502020202020204" pitchFamily="34" charset="0"/>
              </a:rPr>
              <a:t>nesmie byť dlžníkom na </a:t>
            </a:r>
            <a:r>
              <a:rPr lang="pl-PL" sz="29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zdravotnom poistení v žiadnej zdravotnej poisťovni </a:t>
            </a:r>
          </a:p>
          <a:p>
            <a:pPr algn="l">
              <a:tabLst>
                <a:tab pos="357188" algn="l"/>
              </a:tabLst>
              <a:defRPr/>
            </a:pPr>
            <a:r>
              <a:rPr lang="pl-PL" sz="29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pl-PL" sz="29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         poskytujúcej verejné zdravotné poistenie v SR.</a:t>
            </a:r>
            <a:endParaRPr lang="sk-SK" sz="2900" b="1" dirty="0" smtClean="0">
              <a:solidFill>
                <a:schemeClr val="accent2"/>
              </a:solidFill>
              <a:latin typeface="Century Gothic" panose="020B0502020202020204" pitchFamily="34" charset="0"/>
            </a:endParaRPr>
          </a:p>
          <a:p>
            <a:pPr marL="514350" indent="-514350" algn="l">
              <a:spcBef>
                <a:spcPts val="1200"/>
              </a:spcBef>
              <a:buFont typeface="+mj-lt"/>
              <a:buAutoNum type="arabicPeriod" startAt="5"/>
              <a:tabLst>
                <a:tab pos="357188" algn="l"/>
              </a:tabLst>
              <a:defRPr/>
            </a:pPr>
            <a:r>
              <a:rPr lang="sk-SK" sz="34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Podmienka, že voči žiadateľovi nie je vedené konkurzné konanie, reštrukturalizačné konanie, nie je v konkurze alebo reštrukturalizácii</a:t>
            </a:r>
          </a:p>
          <a:p>
            <a:pPr marL="357188" indent="-357188" algn="just" defTabSz="357188">
              <a:tabLst>
                <a:tab pos="357188" algn="l"/>
              </a:tabLst>
              <a:defRPr/>
            </a:pPr>
            <a:endParaRPr lang="sk-SK" sz="3100" b="1" dirty="0">
              <a:solidFill>
                <a:schemeClr val="accent2"/>
              </a:solidFill>
              <a:latin typeface="Century Gothic" panose="020B0502020202020204" pitchFamily="34" charset="0"/>
            </a:endParaRPr>
          </a:p>
          <a:p>
            <a:pPr algn="just">
              <a:defRPr/>
            </a:pPr>
            <a:endParaRPr lang="pl-PL" sz="26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1" name="Obrázok 10" descr="SIEA - Slovenská inovačná a energetická agentúra">
            <a:hlinkClick r:id="rId6" tooltip="&quot;SIEA - Slovenská inovačná a energetická agentúra&quot;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517" y="6111558"/>
            <a:ext cx="2158365" cy="397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04677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457200" y="116632"/>
            <a:ext cx="7772400" cy="93610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sk-SK" sz="2800" b="1" dirty="0">
                <a:solidFill>
                  <a:schemeClr val="tx2"/>
                </a:solidFill>
                <a:latin typeface="Century Gothic" panose="020B0502020202020204" pitchFamily="34" charset="0"/>
              </a:rPr>
              <a:t>B. Podmienky poskytnutia príspevku</a:t>
            </a:r>
            <a:endParaRPr lang="en-US" sz="28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Zástupný symbol obsahu 2"/>
          <p:cNvSpPr txBox="1">
            <a:spLocks/>
          </p:cNvSpPr>
          <p:nvPr/>
        </p:nvSpPr>
        <p:spPr>
          <a:xfrm>
            <a:off x="457200" y="1268760"/>
            <a:ext cx="8229600" cy="43496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  <a:defRPr/>
            </a:pPr>
            <a:r>
              <a:rPr lang="sk-SK" altLang="sk-SK" sz="18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I. Oprávnenosť </a:t>
            </a:r>
            <a:r>
              <a:rPr lang="sk-SK" altLang="sk-SK" sz="1800" b="1" dirty="0">
                <a:solidFill>
                  <a:schemeClr val="tx2"/>
                </a:solidFill>
                <a:latin typeface="Century Gothic" panose="020B0502020202020204" pitchFamily="34" charset="0"/>
              </a:rPr>
              <a:t>žiadateľa</a:t>
            </a:r>
          </a:p>
          <a:p>
            <a:pPr marL="514350" indent="-514350" algn="l">
              <a:spcBef>
                <a:spcPts val="1200"/>
              </a:spcBef>
              <a:spcAft>
                <a:spcPts val="1200"/>
              </a:spcAft>
              <a:buFont typeface="+mj-lt"/>
              <a:buAutoNum type="arabicPeriod" startAt="6"/>
              <a:defRPr/>
            </a:pPr>
            <a:r>
              <a:rPr 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Podmienka zákazu vedenia výkonu rozhodnutia voči žiadateľovi</a:t>
            </a:r>
          </a:p>
          <a:p>
            <a:pPr marL="514350" indent="-514350" algn="just">
              <a:spcAft>
                <a:spcPts val="1200"/>
              </a:spcAft>
              <a:buFont typeface="+mj-lt"/>
              <a:buAutoNum type="arabicPeriod" startAt="6"/>
              <a:defRPr/>
            </a:pPr>
            <a:r>
              <a:rPr 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Podmienka, že žiadateľ nie je podnikom v ťažkostiach</a:t>
            </a:r>
          </a:p>
          <a:p>
            <a:pPr marL="514350" indent="-514350" algn="just">
              <a:spcAft>
                <a:spcPts val="1200"/>
              </a:spcAft>
              <a:buFont typeface="+mj-lt"/>
              <a:buAutoNum type="arabicPeriod" startAt="6"/>
              <a:defRPr/>
            </a:pPr>
            <a:r>
              <a:rPr 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Podmienka, že voči žiadateľovi sa nenárokuje vrátenie pomoci na základe predchádzajúceho rozhodnutia EK, ktorým bola pomoc označená za neoprávnenú a nezlučiteľnú so spoločným trhom</a:t>
            </a:r>
          </a:p>
          <a:p>
            <a:pPr marL="514350" indent="-514350" algn="just">
              <a:buFont typeface="+mj-lt"/>
              <a:buAutoNum type="arabicPeriod" startAt="6"/>
              <a:defRPr/>
            </a:pPr>
            <a:r>
              <a:rPr 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Podmienka </a:t>
            </a:r>
            <a:r>
              <a:rPr 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finančnej spôsobilosti žiadateľa na spolufinancovanie projektu</a:t>
            </a:r>
          </a:p>
          <a:p>
            <a:pPr marL="539750" algn="just">
              <a:defRPr/>
            </a:pPr>
            <a:r>
              <a:rPr lang="pl-PL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Ž</a:t>
            </a:r>
            <a:r>
              <a:rPr lang="pl-PL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iadateľ </a:t>
            </a:r>
            <a:r>
              <a:rPr lang="pl-PL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má zabezpečené </a:t>
            </a:r>
            <a:r>
              <a:rPr lang="pl-PL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finančné prostriedky (vlastné alebo úverové) </a:t>
            </a:r>
            <a:r>
              <a:rPr lang="pl-PL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minimálne vo výške </a:t>
            </a:r>
            <a:r>
              <a:rPr lang="pl-PL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rozdielu </a:t>
            </a:r>
            <a:r>
              <a:rPr lang="pl-PL" sz="1400" dirty="0">
                <a:solidFill>
                  <a:schemeClr val="tx2"/>
                </a:solidFill>
                <a:latin typeface="Century Gothic" panose="020B0502020202020204" pitchFamily="34" charset="0"/>
              </a:rPr>
              <a:t>celkových oprávnených výdavkov projektu a </a:t>
            </a:r>
            <a:r>
              <a:rPr lang="pl-PL" sz="14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nenávratného finančného príspevku.</a:t>
            </a:r>
            <a:endParaRPr lang="pl-PL" sz="14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265113" indent="-265113" algn="just">
              <a:defRPr/>
            </a:pPr>
            <a:endParaRPr lang="sk-SK" sz="1400" b="1" dirty="0">
              <a:solidFill>
                <a:schemeClr val="accent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1" name="Obrázok 10" descr="SIEA - Slovenská inovačná a energetická agentúra">
            <a:hlinkClick r:id="rId6" tooltip="&quot;SIEA - Slovenská inovačná a energetická agentúra&quot;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517" y="6111558"/>
            <a:ext cx="2158365" cy="397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04677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Zástupný symbol obsahu 2"/>
          <p:cNvSpPr txBox="1">
            <a:spLocks/>
          </p:cNvSpPr>
          <p:nvPr/>
        </p:nvSpPr>
        <p:spPr>
          <a:xfrm>
            <a:off x="458511" y="1268759"/>
            <a:ext cx="8229600" cy="44288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  <a:defRPr/>
            </a:pPr>
            <a:r>
              <a:rPr lang="sk-SK" altLang="sk-SK" sz="1800" b="1" dirty="0">
                <a:solidFill>
                  <a:schemeClr val="tx2"/>
                </a:solidFill>
                <a:latin typeface="Century Gothic" panose="020B0502020202020204" pitchFamily="34" charset="0"/>
              </a:rPr>
              <a:t>I. Oprávnenosť žiadateľa</a:t>
            </a:r>
          </a:p>
          <a:p>
            <a:pPr marL="457200" indent="-457200" algn="just">
              <a:spcBef>
                <a:spcPts val="1200"/>
              </a:spcBef>
              <a:spcAft>
                <a:spcPts val="1200"/>
              </a:spcAft>
              <a:buFont typeface="+mj-lt"/>
              <a:buAutoNum type="arabicPeriod" startAt="10"/>
              <a:defRPr/>
            </a:pPr>
            <a:r>
              <a:rPr 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Podmienka, </a:t>
            </a:r>
            <a:r>
              <a:rPr 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že žiadateľ ani jeho štatutárny orgán, ani žiadny člen štatutárneho orgánu, ani prokurista/i, ani osoba splnomocnená zastupovať žiadateľa v konaní o ŽoNFP neboli právoplatne </a:t>
            </a:r>
            <a:r>
              <a:rPr 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odsúdení za niektorý z trestných činov korupcie</a:t>
            </a:r>
            <a:r>
              <a:rPr 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, za trestný čin poškodzovania finančných záujmov </a:t>
            </a:r>
            <a:r>
              <a:rPr 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Európskej únie, </a:t>
            </a:r>
            <a:r>
              <a:rPr 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za trestný čin legalizácie príjmu z trestnej </a:t>
            </a:r>
            <a:r>
              <a:rPr 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činnosti, </a:t>
            </a:r>
            <a:r>
              <a:rPr 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za trestný čin založenia, zosnovania a podporovania </a:t>
            </a:r>
            <a:r>
              <a:rPr 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zločineckej skupiny, alebo za trestný čin machinácie pri verejnom obstarávaní a verejnej dražbe</a:t>
            </a:r>
          </a:p>
          <a:p>
            <a:pPr marL="457200" indent="-457200" algn="just">
              <a:spcAft>
                <a:spcPts val="1200"/>
              </a:spcAft>
              <a:buFont typeface="+mj-lt"/>
              <a:buAutoNum type="arabicPeriod" startAt="10"/>
              <a:defRPr/>
            </a:pPr>
            <a:r>
              <a:rPr 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Podmienka, že žiadateľ, ktorým je právnická osoba, nemá právoplatným </a:t>
            </a:r>
            <a:r>
              <a:rPr 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rozsudkom </a:t>
            </a:r>
            <a:r>
              <a:rPr 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uložený trest </a:t>
            </a:r>
            <a:r>
              <a:rPr 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zákazu prijímať dotácie alebo subvencie</a:t>
            </a:r>
            <a:r>
              <a:rPr 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, trest </a:t>
            </a:r>
            <a:r>
              <a:rPr 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zákazu prijímať pomoc a podporu poskytovanú z </a:t>
            </a:r>
            <a:r>
              <a:rPr 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fondov </a:t>
            </a:r>
            <a:r>
              <a:rPr 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EÚ</a:t>
            </a:r>
            <a:r>
              <a:rPr 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, alebo trest </a:t>
            </a:r>
            <a:r>
              <a:rPr 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zákazu účasti vo verejnom </a:t>
            </a:r>
            <a:r>
              <a:rPr 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obstarávaní podľa osobitného predpisu</a:t>
            </a:r>
            <a:endParaRPr lang="pl-PL" sz="16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Nadpis 1"/>
          <p:cNvSpPr>
            <a:spLocks noGrp="1"/>
          </p:cNvSpPr>
          <p:nvPr>
            <p:ph type="ctrTitle"/>
          </p:nvPr>
        </p:nvSpPr>
        <p:spPr>
          <a:xfrm>
            <a:off x="457200" y="116632"/>
            <a:ext cx="7772400" cy="93610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sk-SK" sz="2800" b="1" dirty="0">
                <a:solidFill>
                  <a:schemeClr val="tx2"/>
                </a:solidFill>
                <a:latin typeface="Century Gothic" panose="020B0502020202020204" pitchFamily="34" charset="0"/>
              </a:rPr>
              <a:t>B. Podmienky poskytnutia príspevku</a:t>
            </a:r>
            <a:endParaRPr lang="en-US" sz="28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2" name="Obrázok 11" descr="SIEA - Slovenská inovačná a energetická agentúra">
            <a:hlinkClick r:id="rId6" tooltip="&quot;SIEA - Slovenská inovačná a energetická agentúra&quot;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517" y="6111558"/>
            <a:ext cx="2158365" cy="397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04677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Zástupný symbol obsahu 2"/>
          <p:cNvSpPr txBox="1">
            <a:spLocks/>
          </p:cNvSpPr>
          <p:nvPr/>
        </p:nvSpPr>
        <p:spPr>
          <a:xfrm>
            <a:off x="481513" y="1268760"/>
            <a:ext cx="8229600" cy="439248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  <a:defRPr/>
            </a:pPr>
            <a:r>
              <a:rPr lang="sk-SK" altLang="sk-SK" sz="1900" b="1" dirty="0">
                <a:solidFill>
                  <a:schemeClr val="tx2"/>
                </a:solidFill>
                <a:latin typeface="Century Gothic" panose="020B0502020202020204" pitchFamily="34" charset="0"/>
              </a:rPr>
              <a:t>II. Oprávnenosť aktivít realizácie projektu</a:t>
            </a:r>
          </a:p>
          <a:p>
            <a:pPr marL="342900" indent="-342900" algn="l">
              <a:spcBef>
                <a:spcPts val="1200"/>
              </a:spcBef>
              <a:buFont typeface="+mj-lt"/>
              <a:buAutoNum type="arabicPeriod" startAt="12"/>
              <a:defRPr/>
            </a:pPr>
            <a:r>
              <a:rPr lang="sk-SK" sz="17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Podmienka oprávnenosti aktivít projektu</a:t>
            </a:r>
          </a:p>
          <a:p>
            <a:pPr marL="361950" algn="l">
              <a:defRPr/>
            </a:pPr>
            <a:endParaRPr lang="pl-PL" sz="14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61950" algn="l">
              <a:defRPr/>
            </a:pPr>
            <a:r>
              <a:rPr lang="pl-PL" sz="15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Špecifický cieľ </a:t>
            </a:r>
            <a:r>
              <a:rPr lang="pl-PL" sz="1500" b="1" dirty="0">
                <a:solidFill>
                  <a:schemeClr val="tx2"/>
                </a:solidFill>
                <a:latin typeface="Century Gothic" panose="020B0502020202020204" pitchFamily="34" charset="0"/>
              </a:rPr>
              <a:t>3.1.1: Nárast vzniku nových, konkurencieschopných MSP </a:t>
            </a:r>
            <a:endParaRPr lang="pl-PL" sz="1500" b="1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61950" algn="l">
              <a:defRPr/>
            </a:pPr>
            <a:r>
              <a:rPr lang="pl-PL" sz="15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Oprávnený typ </a:t>
            </a:r>
            <a:r>
              <a:rPr lang="pl-PL" sz="15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aktivity OP </a:t>
            </a:r>
            <a:r>
              <a:rPr lang="pl-PL" sz="15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VaI:</a:t>
            </a:r>
          </a:p>
          <a:p>
            <a:pPr marL="361950" algn="l">
              <a:defRPr/>
            </a:pPr>
            <a:r>
              <a:rPr lang="pl-PL" sz="1500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„Podpora </a:t>
            </a:r>
            <a:r>
              <a:rPr lang="pl-PL" sz="1500" i="1" dirty="0">
                <a:solidFill>
                  <a:schemeClr val="tx2"/>
                </a:solidFill>
                <a:latin typeface="Century Gothic" panose="020B0502020202020204" pitchFamily="34" charset="0"/>
              </a:rPr>
              <a:t>nových a začínajúcich MSP prostredníctvom grantov a finančných nástrojov (úverový program </a:t>
            </a:r>
            <a:r>
              <a:rPr lang="pl-PL" sz="1500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pre </a:t>
            </a:r>
            <a:r>
              <a:rPr lang="pl-PL" sz="1500" i="1" dirty="0">
                <a:solidFill>
                  <a:schemeClr val="tx2"/>
                </a:solidFill>
                <a:latin typeface="Century Gothic" panose="020B0502020202020204" pitchFamily="34" charset="0"/>
              </a:rPr>
              <a:t>podporu nových a začínajúcich MSP, fond rizikového kapitálu pre začínajúce MSP vo fázach seed </a:t>
            </a:r>
            <a:r>
              <a:rPr lang="pl-PL" sz="1500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a start </a:t>
            </a:r>
            <a:r>
              <a:rPr lang="pl-PL" sz="1500" i="1" dirty="0">
                <a:solidFill>
                  <a:schemeClr val="tx2"/>
                </a:solidFill>
                <a:latin typeface="Century Gothic" panose="020B0502020202020204" pitchFamily="34" charset="0"/>
              </a:rPr>
              <a:t>up) zameraná aj na podporu priemyslu a služieb vrátane poznatkovo intenzívnych služieb (KIS) a </a:t>
            </a:r>
            <a:r>
              <a:rPr lang="pl-PL" sz="1500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nových</a:t>
            </a:r>
            <a:r>
              <a:rPr lang="pl-PL" sz="1500" i="1" dirty="0">
                <a:solidFill>
                  <a:schemeClr val="tx2"/>
                </a:solidFill>
                <a:latin typeface="Century Gothic" panose="020B0502020202020204" pitchFamily="34" charset="0"/>
              </a:rPr>
              <a:t>, progresívnych odvetví</a:t>
            </a:r>
            <a:r>
              <a:rPr lang="pl-PL" sz="1500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.”</a:t>
            </a:r>
          </a:p>
          <a:p>
            <a:pPr marL="361950" algn="l">
              <a:spcBef>
                <a:spcPts val="1200"/>
              </a:spcBef>
              <a:defRPr/>
            </a:pPr>
            <a:r>
              <a:rPr lang="pl-PL" sz="15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Názov hlavnej aktivity projektu</a:t>
            </a:r>
            <a:r>
              <a:rPr lang="pl-PL" sz="1500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:</a:t>
            </a:r>
            <a:r>
              <a:rPr lang="pl-PL" sz="1500" dirty="0">
                <a:solidFill>
                  <a:schemeClr val="tx2"/>
                </a:solidFill>
                <a:latin typeface="Century Gothic" panose="020B0502020202020204" pitchFamily="34" charset="0"/>
              </a:rPr>
              <a:t>	</a:t>
            </a:r>
            <a:r>
              <a:rPr lang="pl-PL" sz="15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Začatie </a:t>
            </a:r>
            <a:r>
              <a:rPr lang="pl-PL" sz="1500" b="1" i="1" dirty="0">
                <a:solidFill>
                  <a:schemeClr val="tx2"/>
                </a:solidFill>
                <a:latin typeface="Century Gothic" panose="020B0502020202020204" pitchFamily="34" charset="0"/>
              </a:rPr>
              <a:t>a rozvoj podnikania </a:t>
            </a:r>
            <a:r>
              <a:rPr lang="pl-PL" sz="15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MSP</a:t>
            </a:r>
          </a:p>
          <a:p>
            <a:pPr marL="361950" algn="l">
              <a:defRPr/>
            </a:pPr>
            <a:endParaRPr lang="pl-PL" sz="15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61950" algn="l">
              <a:defRPr/>
            </a:pPr>
            <a:endParaRPr lang="pl-PL" sz="15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61950" algn="l">
              <a:defRPr/>
            </a:pPr>
            <a:r>
              <a:rPr lang="pl-PL" sz="15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Špecifický cieľ </a:t>
            </a:r>
            <a:r>
              <a:rPr lang="pl-PL" sz="1500" b="1" dirty="0">
                <a:solidFill>
                  <a:schemeClr val="tx2"/>
                </a:solidFill>
                <a:latin typeface="Century Gothic" panose="020B0502020202020204" pitchFamily="34" charset="0"/>
              </a:rPr>
              <a:t>3.3.1: Zvýšenie konkurencieschopnosti MSP vo fáze </a:t>
            </a:r>
            <a:r>
              <a:rPr lang="pl-PL" sz="15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rozvoja</a:t>
            </a:r>
          </a:p>
          <a:p>
            <a:pPr marL="361950" algn="l">
              <a:defRPr/>
            </a:pPr>
            <a:r>
              <a:rPr lang="pl-PL" sz="15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Oprávnený typ </a:t>
            </a:r>
            <a:r>
              <a:rPr lang="pl-PL" sz="15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aktivity OP VaI:</a:t>
            </a:r>
          </a:p>
          <a:p>
            <a:pPr marL="361950" algn="l">
              <a:defRPr/>
            </a:pPr>
            <a:r>
              <a:rPr lang="pl-PL" sz="1500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„Rozvoj </a:t>
            </a:r>
            <a:r>
              <a:rPr lang="pl-PL" sz="1500" i="1" dirty="0">
                <a:solidFill>
                  <a:schemeClr val="tx2"/>
                </a:solidFill>
                <a:latin typeface="Century Gothic" panose="020B0502020202020204" pitchFamily="34" charset="0"/>
              </a:rPr>
              <a:t>existujúcich MSP prostredníctvom grantov a finančných nástrojov (úverové programy pre rôzne segmenty MSP, resp. rôzne tematické oblasti, fond rizikového kapitálu pre rozvíjajúce sa MSP</a:t>
            </a:r>
            <a:r>
              <a:rPr lang="pl-PL" sz="1500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).”</a:t>
            </a:r>
          </a:p>
          <a:p>
            <a:pPr marL="361950" algn="l">
              <a:spcBef>
                <a:spcPts val="1200"/>
              </a:spcBef>
              <a:defRPr/>
            </a:pPr>
            <a:r>
              <a:rPr lang="pl-PL" sz="15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Názov hlavnej </a:t>
            </a:r>
            <a:r>
              <a:rPr lang="pl-PL" sz="15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aktivity projektu</a:t>
            </a:r>
            <a:r>
              <a:rPr lang="pl-PL" sz="1500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: </a:t>
            </a:r>
            <a:r>
              <a:rPr lang="pl-PL" sz="1500" dirty="0">
                <a:solidFill>
                  <a:schemeClr val="tx2"/>
                </a:solidFill>
                <a:latin typeface="Century Gothic" panose="020B0502020202020204" pitchFamily="34" charset="0"/>
              </a:rPr>
              <a:t>	</a:t>
            </a:r>
            <a:r>
              <a:rPr lang="pl-PL" sz="15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Rozvoj </a:t>
            </a:r>
            <a:r>
              <a:rPr lang="pl-PL" sz="1500" b="1" i="1" dirty="0">
                <a:solidFill>
                  <a:schemeClr val="tx2"/>
                </a:solidFill>
                <a:latin typeface="Century Gothic" panose="020B0502020202020204" pitchFamily="34" charset="0"/>
              </a:rPr>
              <a:t>existujúceho MSP</a:t>
            </a:r>
          </a:p>
          <a:p>
            <a:pPr marL="361950" algn="l">
              <a:defRPr/>
            </a:pPr>
            <a:endParaRPr lang="pl-PL" sz="14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285750" indent="-285750" algn="l">
              <a:buFontTx/>
              <a:buChar char="-"/>
              <a:defRPr/>
            </a:pPr>
            <a:endParaRPr lang="pl-PL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285750" indent="-285750" algn="l">
              <a:buFontTx/>
              <a:buChar char="-"/>
              <a:defRPr/>
            </a:pPr>
            <a:endParaRPr lang="pl-PL" sz="16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285750" indent="-285750" algn="l">
              <a:buFontTx/>
              <a:buChar char="-"/>
              <a:defRPr/>
            </a:pPr>
            <a:endParaRPr lang="pl-PL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285750" indent="-285750" algn="l">
              <a:buFontTx/>
              <a:buChar char="-"/>
              <a:defRPr/>
            </a:pPr>
            <a:endParaRPr lang="pl-PL" sz="16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285750" indent="-285750" algn="l">
              <a:buFontTx/>
              <a:buChar char="-"/>
              <a:defRPr/>
            </a:pPr>
            <a:endParaRPr lang="pl-PL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285750" indent="-285750" algn="l">
              <a:buFontTx/>
              <a:buChar char="-"/>
              <a:defRPr/>
            </a:pPr>
            <a:endParaRPr lang="pl-PL" sz="16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285750" indent="-285750" algn="l">
              <a:buFontTx/>
              <a:buChar char="-"/>
              <a:defRPr/>
            </a:pPr>
            <a:endParaRPr lang="pl-PL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285750" indent="-285750" algn="l">
              <a:buFontTx/>
              <a:buChar char="-"/>
              <a:defRPr/>
            </a:pPr>
            <a:endParaRPr lang="pl-PL" sz="16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285750" indent="-285750" algn="l">
              <a:buFontTx/>
              <a:buChar char="-"/>
              <a:defRPr/>
            </a:pPr>
            <a:endParaRPr lang="pl-PL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285750" indent="-285750" algn="l">
              <a:buFontTx/>
              <a:buChar char="-"/>
              <a:defRPr/>
            </a:pPr>
            <a:endParaRPr lang="pl-PL" sz="16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285750" indent="-285750" algn="l">
              <a:buFontTx/>
              <a:buChar char="-"/>
              <a:defRPr/>
            </a:pPr>
            <a:endParaRPr lang="pl-PL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285750" indent="-285750" algn="l">
              <a:buFontTx/>
              <a:buChar char="-"/>
              <a:defRPr/>
            </a:pPr>
            <a:endParaRPr lang="sk-SK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Nadpis 1"/>
          <p:cNvSpPr>
            <a:spLocks noGrp="1"/>
          </p:cNvSpPr>
          <p:nvPr>
            <p:ph type="ctrTitle"/>
          </p:nvPr>
        </p:nvSpPr>
        <p:spPr>
          <a:xfrm>
            <a:off x="481513" y="223811"/>
            <a:ext cx="7772400" cy="828926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sk-SK" sz="2800" b="1" dirty="0">
                <a:solidFill>
                  <a:schemeClr val="tx2"/>
                </a:solidFill>
                <a:latin typeface="Century Gothic" panose="020B0502020202020204" pitchFamily="34" charset="0"/>
              </a:rPr>
              <a:t>B. Podmienky poskytnutia príspevku</a:t>
            </a:r>
            <a:endParaRPr lang="en-US" sz="28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1" name="Obrázok 10" descr="SIEA - Slovenská inovačná a energetická agentúra">
            <a:hlinkClick r:id="rId6" tooltip="&quot;SIEA - Slovenská inovačná a energetická agentúra&quot;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517" y="6111558"/>
            <a:ext cx="2158365" cy="397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32658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3311</TotalTime>
  <Words>1911</Words>
  <Application>Microsoft Office PowerPoint</Application>
  <PresentationFormat>Prezentácia na obrazovke (4:3)</PresentationFormat>
  <Paragraphs>308</Paragraphs>
  <Slides>26</Slides>
  <Notes>0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26</vt:i4>
      </vt:variant>
    </vt:vector>
  </HeadingPairs>
  <TitlesOfParts>
    <vt:vector size="27" baseType="lpstr">
      <vt:lpstr>Motív Office</vt:lpstr>
      <vt:lpstr>Prezentácia programu PowerPoint</vt:lpstr>
      <vt:lpstr>Prezentácia programu PowerPoint</vt:lpstr>
      <vt:lpstr>Prezentácia programu PowerPoint</vt:lpstr>
      <vt:lpstr>A. Formálne náležitosti výziev</vt:lpstr>
      <vt:lpstr>B. Podmienky poskytnutia príspevku</vt:lpstr>
      <vt:lpstr>B. Podmienky poskytnutia príspevku</vt:lpstr>
      <vt:lpstr>B. Podmienky poskytnutia príspevku</vt:lpstr>
      <vt:lpstr>B. Podmienky poskytnutia príspevku</vt:lpstr>
      <vt:lpstr>B. Podmienky poskytnutia príspevku</vt:lpstr>
      <vt:lpstr>B. Podmienky poskytnutia príspevku</vt:lpstr>
      <vt:lpstr>B. Podmienky poskytnutia príspevku</vt:lpstr>
      <vt:lpstr>Prezentácia programu PowerPoint</vt:lpstr>
      <vt:lpstr>Prezentácia programu PowerPoint</vt:lpstr>
      <vt:lpstr>Prezentácia programu PowerPoint</vt:lpstr>
      <vt:lpstr>Prezentácia programu PowerPoint</vt:lpstr>
      <vt:lpstr>B. Podmienky poskytnutia príspevku</vt:lpstr>
      <vt:lpstr>B. Podmienky poskytnutia príspevku</vt:lpstr>
      <vt:lpstr>B. Podmienky poskytnutia príspevku</vt:lpstr>
      <vt:lpstr>B. Podmienky poskytnutia príspevku</vt:lpstr>
      <vt:lpstr>B. Podmienky poskytnutia príspevku</vt:lpstr>
      <vt:lpstr>B. Podmienky poskytnutia príspevku</vt:lpstr>
      <vt:lpstr>B. Podmienky poskytnutia príspevku</vt:lpstr>
      <vt:lpstr>B. Podmienky poskytnutia príspevku</vt:lpstr>
      <vt:lpstr>B. Podmienky poskytnutia príspevku</vt:lpstr>
      <vt:lpstr>B. Podmienky poskytnutia príspevku</vt:lpstr>
      <vt:lpstr>Prezentácia programu PowerPoint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Prezentácia programu PowerPoint</dc:title>
  <dc:creator>Milosovic Rastislav-1</dc:creator>
  <cp:lastModifiedBy>Hronec Ondrej</cp:lastModifiedBy>
  <cp:revision>278</cp:revision>
  <dcterms:created xsi:type="dcterms:W3CDTF">2016-08-05T11:05:43Z</dcterms:created>
  <dcterms:modified xsi:type="dcterms:W3CDTF">2016-12-09T15:05:25Z</dcterms:modified>
</cp:coreProperties>
</file>