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332" r:id="rId4"/>
    <p:sldId id="277" r:id="rId5"/>
    <p:sldId id="278" r:id="rId6"/>
    <p:sldId id="279" r:id="rId7"/>
    <p:sldId id="280" r:id="rId8"/>
    <p:sldId id="281" r:id="rId9"/>
    <p:sldId id="327" r:id="rId10"/>
    <p:sldId id="259" r:id="rId11"/>
    <p:sldId id="320" r:id="rId12"/>
    <p:sldId id="276" r:id="rId13"/>
    <p:sldId id="321" r:id="rId14"/>
    <p:sldId id="275" r:id="rId15"/>
    <p:sldId id="322" r:id="rId16"/>
    <p:sldId id="323" r:id="rId17"/>
    <p:sldId id="324" r:id="rId18"/>
    <p:sldId id="330" r:id="rId19"/>
    <p:sldId id="331" r:id="rId20"/>
    <p:sldId id="261" r:id="rId21"/>
    <p:sldId id="262" r:id="rId22"/>
    <p:sldId id="329" r:id="rId23"/>
    <p:sldId id="263" r:id="rId24"/>
    <p:sldId id="333" r:id="rId25"/>
    <p:sldId id="283" r:id="rId26"/>
    <p:sldId id="284" r:id="rId27"/>
    <p:sldId id="285" r:id="rId28"/>
    <p:sldId id="286" r:id="rId29"/>
    <p:sldId id="287" r:id="rId30"/>
    <p:sldId id="288" r:id="rId31"/>
    <p:sldId id="289" r:id="rId32"/>
    <p:sldId id="290" r:id="rId33"/>
    <p:sldId id="291" r:id="rId34"/>
    <p:sldId id="334" r:id="rId35"/>
    <p:sldId id="292" r:id="rId36"/>
    <p:sldId id="293" r:id="rId37"/>
    <p:sldId id="294" r:id="rId38"/>
    <p:sldId id="319"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296" y="-23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Zástupný symbol dátum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4B4C4C-B7EA-41EE-987D-31616C9E0FEB}" type="datetimeFigureOut">
              <a:rPr lang="en-US" smtClean="0"/>
              <a:t>8/10/2016</a:t>
            </a:fld>
            <a:endParaRPr lang="en-US"/>
          </a:p>
        </p:txBody>
      </p:sp>
      <p:sp>
        <p:nvSpPr>
          <p:cNvPr id="4" name="Zástupný symbol obrazu snímky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Zástupný symbol poznámo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6" name="Zástupný symbol päty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Zástupný symbol čísla snímky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9DF481-1CA0-4DE1-9D84-639567F1D9F9}" type="slidenum">
              <a:rPr lang="en-US" smtClean="0"/>
              <a:t>‹#›</a:t>
            </a:fld>
            <a:endParaRPr lang="en-US"/>
          </a:p>
        </p:txBody>
      </p:sp>
    </p:spTree>
    <p:extLst>
      <p:ext uri="{BB962C8B-B14F-4D97-AF65-F5344CB8AC3E}">
        <p14:creationId xmlns:p14="http://schemas.microsoft.com/office/powerpoint/2010/main" val="3571977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sk-SK" smtClean="0"/>
              <a:t>Upravte štýly predlohy textu</a:t>
            </a:r>
            <a:endParaRPr lang="en-US"/>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smtClean="0"/>
              <a:t>Upravte štýl predlohy podnadpisov</a:t>
            </a:r>
            <a:endParaRPr lang="en-US"/>
          </a:p>
        </p:txBody>
      </p:sp>
      <p:sp>
        <p:nvSpPr>
          <p:cNvPr id="4" name="Zástupný symbol dátumu 3"/>
          <p:cNvSpPr>
            <a:spLocks noGrp="1"/>
          </p:cNvSpPr>
          <p:nvPr>
            <p:ph type="dt" sz="half" idx="10"/>
          </p:nvPr>
        </p:nvSpPr>
        <p:spPr/>
        <p:txBody>
          <a:bodyPr/>
          <a:lstStyle/>
          <a:p>
            <a:fld id="{D9BD1CAD-33EB-481C-A467-7F3A2149B3DC}" type="datetimeFigureOut">
              <a:rPr lang="en-US" smtClean="0"/>
              <a:t>8/10/2016</a:t>
            </a:fld>
            <a:endParaRPr lang="en-US"/>
          </a:p>
        </p:txBody>
      </p:sp>
      <p:sp>
        <p:nvSpPr>
          <p:cNvPr id="5" name="Zástupný symbol päty 4"/>
          <p:cNvSpPr>
            <a:spLocks noGrp="1"/>
          </p:cNvSpPr>
          <p:nvPr>
            <p:ph type="ftr" sz="quarter" idx="11"/>
          </p:nvPr>
        </p:nvSpPr>
        <p:spPr/>
        <p:txBody>
          <a:bodyPr/>
          <a:lstStyle/>
          <a:p>
            <a:endParaRPr lang="en-US"/>
          </a:p>
        </p:txBody>
      </p:sp>
      <p:sp>
        <p:nvSpPr>
          <p:cNvPr id="6" name="Zástupný symbol čísla snímky 5"/>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29719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en-US"/>
          </a:p>
        </p:txBody>
      </p:sp>
      <p:sp>
        <p:nvSpPr>
          <p:cNvPr id="3" name="Zástupný symbol zvislého textu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4" name="Zástupný symbol dátumu 3"/>
          <p:cNvSpPr>
            <a:spLocks noGrp="1"/>
          </p:cNvSpPr>
          <p:nvPr>
            <p:ph type="dt" sz="half" idx="10"/>
          </p:nvPr>
        </p:nvSpPr>
        <p:spPr/>
        <p:txBody>
          <a:bodyPr/>
          <a:lstStyle/>
          <a:p>
            <a:fld id="{D9BD1CAD-33EB-481C-A467-7F3A2149B3DC}" type="datetimeFigureOut">
              <a:rPr lang="en-US" smtClean="0"/>
              <a:t>8/10/2016</a:t>
            </a:fld>
            <a:endParaRPr lang="en-US"/>
          </a:p>
        </p:txBody>
      </p:sp>
      <p:sp>
        <p:nvSpPr>
          <p:cNvPr id="5" name="Zástupný symbol päty 4"/>
          <p:cNvSpPr>
            <a:spLocks noGrp="1"/>
          </p:cNvSpPr>
          <p:nvPr>
            <p:ph type="ftr" sz="quarter" idx="11"/>
          </p:nvPr>
        </p:nvSpPr>
        <p:spPr/>
        <p:txBody>
          <a:bodyPr/>
          <a:lstStyle/>
          <a:p>
            <a:endParaRPr lang="en-US"/>
          </a:p>
        </p:txBody>
      </p:sp>
      <p:sp>
        <p:nvSpPr>
          <p:cNvPr id="6" name="Zástupný symbol čísla snímky 5"/>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883755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629400" y="274638"/>
            <a:ext cx="2057400" cy="5851525"/>
          </a:xfrm>
        </p:spPr>
        <p:txBody>
          <a:bodyPr vert="eaVert"/>
          <a:lstStyle/>
          <a:p>
            <a:r>
              <a:rPr lang="sk-SK" smtClean="0"/>
              <a:t>Upravte štýly predlohy textu</a:t>
            </a:r>
            <a:endParaRPr lang="en-US"/>
          </a:p>
        </p:txBody>
      </p:sp>
      <p:sp>
        <p:nvSpPr>
          <p:cNvPr id="3" name="Zástupný symbol zvislého textu 2"/>
          <p:cNvSpPr>
            <a:spLocks noGrp="1"/>
          </p:cNvSpPr>
          <p:nvPr>
            <p:ph type="body" orient="vert" idx="1"/>
          </p:nvPr>
        </p:nvSpPr>
        <p:spPr>
          <a:xfrm>
            <a:off x="457200" y="274638"/>
            <a:ext cx="6019800" cy="5851525"/>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4" name="Zástupný symbol dátumu 3"/>
          <p:cNvSpPr>
            <a:spLocks noGrp="1"/>
          </p:cNvSpPr>
          <p:nvPr>
            <p:ph type="dt" sz="half" idx="10"/>
          </p:nvPr>
        </p:nvSpPr>
        <p:spPr/>
        <p:txBody>
          <a:bodyPr/>
          <a:lstStyle/>
          <a:p>
            <a:fld id="{D9BD1CAD-33EB-481C-A467-7F3A2149B3DC}" type="datetimeFigureOut">
              <a:rPr lang="en-US" smtClean="0"/>
              <a:t>8/10/2016</a:t>
            </a:fld>
            <a:endParaRPr lang="en-US"/>
          </a:p>
        </p:txBody>
      </p:sp>
      <p:sp>
        <p:nvSpPr>
          <p:cNvPr id="5" name="Zástupný symbol päty 4"/>
          <p:cNvSpPr>
            <a:spLocks noGrp="1"/>
          </p:cNvSpPr>
          <p:nvPr>
            <p:ph type="ftr" sz="quarter" idx="11"/>
          </p:nvPr>
        </p:nvSpPr>
        <p:spPr/>
        <p:txBody>
          <a:bodyPr/>
          <a:lstStyle/>
          <a:p>
            <a:endParaRPr lang="en-US"/>
          </a:p>
        </p:txBody>
      </p:sp>
      <p:sp>
        <p:nvSpPr>
          <p:cNvPr id="6" name="Zástupný symbol čísla snímky 5"/>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1681673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en-US"/>
          </a:p>
        </p:txBody>
      </p:sp>
      <p:sp>
        <p:nvSpPr>
          <p:cNvPr id="3" name="Zástupný symbol obsahu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4" name="Zástupný symbol dátumu 3"/>
          <p:cNvSpPr>
            <a:spLocks noGrp="1"/>
          </p:cNvSpPr>
          <p:nvPr>
            <p:ph type="dt" sz="half" idx="10"/>
          </p:nvPr>
        </p:nvSpPr>
        <p:spPr/>
        <p:txBody>
          <a:bodyPr/>
          <a:lstStyle/>
          <a:p>
            <a:fld id="{D9BD1CAD-33EB-481C-A467-7F3A2149B3DC}" type="datetimeFigureOut">
              <a:rPr lang="en-US" smtClean="0"/>
              <a:t>8/10/2016</a:t>
            </a:fld>
            <a:endParaRPr lang="en-US"/>
          </a:p>
        </p:txBody>
      </p:sp>
      <p:sp>
        <p:nvSpPr>
          <p:cNvPr id="5" name="Zástupný symbol päty 4"/>
          <p:cNvSpPr>
            <a:spLocks noGrp="1"/>
          </p:cNvSpPr>
          <p:nvPr>
            <p:ph type="ftr" sz="quarter" idx="11"/>
          </p:nvPr>
        </p:nvSpPr>
        <p:spPr/>
        <p:txBody>
          <a:bodyPr/>
          <a:lstStyle/>
          <a:p>
            <a:endParaRPr lang="en-US"/>
          </a:p>
        </p:txBody>
      </p:sp>
      <p:sp>
        <p:nvSpPr>
          <p:cNvPr id="6" name="Zástupný symbol čísla snímky 5"/>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561059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sk-SK" smtClean="0"/>
              <a:t>Upravte štýly predlohy textu</a:t>
            </a:r>
            <a:endParaRPr lang="en-US"/>
          </a:p>
        </p:txBody>
      </p:sp>
      <p:sp>
        <p:nvSpPr>
          <p:cNvPr id="3" name="Zástupný symbol tex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smtClean="0"/>
              <a:t>Upravte štýl predlohy textu.</a:t>
            </a:r>
          </a:p>
        </p:txBody>
      </p:sp>
      <p:sp>
        <p:nvSpPr>
          <p:cNvPr id="4" name="Zástupný symbol dátumu 3"/>
          <p:cNvSpPr>
            <a:spLocks noGrp="1"/>
          </p:cNvSpPr>
          <p:nvPr>
            <p:ph type="dt" sz="half" idx="10"/>
          </p:nvPr>
        </p:nvSpPr>
        <p:spPr/>
        <p:txBody>
          <a:bodyPr/>
          <a:lstStyle/>
          <a:p>
            <a:fld id="{D9BD1CAD-33EB-481C-A467-7F3A2149B3DC}" type="datetimeFigureOut">
              <a:rPr lang="en-US" smtClean="0"/>
              <a:t>8/10/2016</a:t>
            </a:fld>
            <a:endParaRPr lang="en-US"/>
          </a:p>
        </p:txBody>
      </p:sp>
      <p:sp>
        <p:nvSpPr>
          <p:cNvPr id="5" name="Zástupný symbol päty 4"/>
          <p:cNvSpPr>
            <a:spLocks noGrp="1"/>
          </p:cNvSpPr>
          <p:nvPr>
            <p:ph type="ftr" sz="quarter" idx="11"/>
          </p:nvPr>
        </p:nvSpPr>
        <p:spPr/>
        <p:txBody>
          <a:bodyPr/>
          <a:lstStyle/>
          <a:p>
            <a:endParaRPr lang="en-US"/>
          </a:p>
        </p:txBody>
      </p:sp>
      <p:sp>
        <p:nvSpPr>
          <p:cNvPr id="6" name="Zástupný symbol čísla snímky 5"/>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3488031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en-US"/>
          </a:p>
        </p:txBody>
      </p:sp>
      <p:sp>
        <p:nvSpPr>
          <p:cNvPr id="3" name="Zástupný symbol obsah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4" name="Zástupný symbol obsah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5" name="Zástupný symbol dátumu 4"/>
          <p:cNvSpPr>
            <a:spLocks noGrp="1"/>
          </p:cNvSpPr>
          <p:nvPr>
            <p:ph type="dt" sz="half" idx="10"/>
          </p:nvPr>
        </p:nvSpPr>
        <p:spPr/>
        <p:txBody>
          <a:bodyPr/>
          <a:lstStyle/>
          <a:p>
            <a:fld id="{D9BD1CAD-33EB-481C-A467-7F3A2149B3DC}" type="datetimeFigureOut">
              <a:rPr lang="en-US" smtClean="0"/>
              <a:t>8/10/2016</a:t>
            </a:fld>
            <a:endParaRPr lang="en-US"/>
          </a:p>
        </p:txBody>
      </p:sp>
      <p:sp>
        <p:nvSpPr>
          <p:cNvPr id="6" name="Zástupný symbol päty 5"/>
          <p:cNvSpPr>
            <a:spLocks noGrp="1"/>
          </p:cNvSpPr>
          <p:nvPr>
            <p:ph type="ftr" sz="quarter" idx="11"/>
          </p:nvPr>
        </p:nvSpPr>
        <p:spPr/>
        <p:txBody>
          <a:bodyPr/>
          <a:lstStyle/>
          <a:p>
            <a:endParaRPr lang="en-US"/>
          </a:p>
        </p:txBody>
      </p:sp>
      <p:sp>
        <p:nvSpPr>
          <p:cNvPr id="7" name="Zástupný symbol čísla snímky 6"/>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1530443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sk-SK" smtClean="0"/>
              <a:t>Upravte štýly predlohy textu</a:t>
            </a:r>
            <a:endParaRPr lang="en-US"/>
          </a:p>
        </p:txBody>
      </p:sp>
      <p:sp>
        <p:nvSpPr>
          <p:cNvPr id="3" name="Zástupný symbol tex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Zástupný symbol obsah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5" name="Zástupný symbol tex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Zástupný symbol obsah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7" name="Zástupný symbol dátumu 6"/>
          <p:cNvSpPr>
            <a:spLocks noGrp="1"/>
          </p:cNvSpPr>
          <p:nvPr>
            <p:ph type="dt" sz="half" idx="10"/>
          </p:nvPr>
        </p:nvSpPr>
        <p:spPr/>
        <p:txBody>
          <a:bodyPr/>
          <a:lstStyle/>
          <a:p>
            <a:fld id="{D9BD1CAD-33EB-481C-A467-7F3A2149B3DC}" type="datetimeFigureOut">
              <a:rPr lang="en-US" smtClean="0"/>
              <a:t>8/10/2016</a:t>
            </a:fld>
            <a:endParaRPr lang="en-US"/>
          </a:p>
        </p:txBody>
      </p:sp>
      <p:sp>
        <p:nvSpPr>
          <p:cNvPr id="8" name="Zástupný symbol päty 7"/>
          <p:cNvSpPr>
            <a:spLocks noGrp="1"/>
          </p:cNvSpPr>
          <p:nvPr>
            <p:ph type="ftr" sz="quarter" idx="11"/>
          </p:nvPr>
        </p:nvSpPr>
        <p:spPr/>
        <p:txBody>
          <a:bodyPr/>
          <a:lstStyle/>
          <a:p>
            <a:endParaRPr lang="en-US"/>
          </a:p>
        </p:txBody>
      </p:sp>
      <p:sp>
        <p:nvSpPr>
          <p:cNvPr id="9" name="Zástupný symbol čísla snímky 8"/>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758118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Upravte štýly predlohy textu</a:t>
            </a:r>
            <a:endParaRPr lang="en-US"/>
          </a:p>
        </p:txBody>
      </p:sp>
      <p:sp>
        <p:nvSpPr>
          <p:cNvPr id="3" name="Zástupný symbol dátumu 2"/>
          <p:cNvSpPr>
            <a:spLocks noGrp="1"/>
          </p:cNvSpPr>
          <p:nvPr>
            <p:ph type="dt" sz="half" idx="10"/>
          </p:nvPr>
        </p:nvSpPr>
        <p:spPr/>
        <p:txBody>
          <a:bodyPr/>
          <a:lstStyle/>
          <a:p>
            <a:fld id="{D9BD1CAD-33EB-481C-A467-7F3A2149B3DC}" type="datetimeFigureOut">
              <a:rPr lang="en-US" smtClean="0"/>
              <a:t>8/10/2016</a:t>
            </a:fld>
            <a:endParaRPr lang="en-US"/>
          </a:p>
        </p:txBody>
      </p:sp>
      <p:sp>
        <p:nvSpPr>
          <p:cNvPr id="4" name="Zástupný symbol päty 3"/>
          <p:cNvSpPr>
            <a:spLocks noGrp="1"/>
          </p:cNvSpPr>
          <p:nvPr>
            <p:ph type="ftr" sz="quarter" idx="11"/>
          </p:nvPr>
        </p:nvSpPr>
        <p:spPr/>
        <p:txBody>
          <a:bodyPr/>
          <a:lstStyle/>
          <a:p>
            <a:endParaRPr lang="en-US"/>
          </a:p>
        </p:txBody>
      </p:sp>
      <p:sp>
        <p:nvSpPr>
          <p:cNvPr id="5" name="Zástupný symbol čísla snímky 4"/>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191256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symbol dátumu 1"/>
          <p:cNvSpPr>
            <a:spLocks noGrp="1"/>
          </p:cNvSpPr>
          <p:nvPr>
            <p:ph type="dt" sz="half" idx="10"/>
          </p:nvPr>
        </p:nvSpPr>
        <p:spPr/>
        <p:txBody>
          <a:bodyPr/>
          <a:lstStyle/>
          <a:p>
            <a:fld id="{D9BD1CAD-33EB-481C-A467-7F3A2149B3DC}" type="datetimeFigureOut">
              <a:rPr lang="en-US" smtClean="0"/>
              <a:t>8/10/2016</a:t>
            </a:fld>
            <a:endParaRPr lang="en-US"/>
          </a:p>
        </p:txBody>
      </p:sp>
      <p:sp>
        <p:nvSpPr>
          <p:cNvPr id="3" name="Zástupný symbol päty 2"/>
          <p:cNvSpPr>
            <a:spLocks noGrp="1"/>
          </p:cNvSpPr>
          <p:nvPr>
            <p:ph type="ftr" sz="quarter" idx="11"/>
          </p:nvPr>
        </p:nvSpPr>
        <p:spPr/>
        <p:txBody>
          <a:bodyPr/>
          <a:lstStyle/>
          <a:p>
            <a:endParaRPr lang="en-US"/>
          </a:p>
        </p:txBody>
      </p:sp>
      <p:sp>
        <p:nvSpPr>
          <p:cNvPr id="4" name="Zástupný symbol čísla snímky 3"/>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3388819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sk-SK" smtClean="0"/>
              <a:t>Upravte štýly predlohy textu</a:t>
            </a:r>
            <a:endParaRPr lang="en-US"/>
          </a:p>
        </p:txBody>
      </p:sp>
      <p:sp>
        <p:nvSpPr>
          <p:cNvPr id="3" name="Zástupný symbol obsah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4" name="Zástupný symbol tex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Upravte štýl predlohy textu.</a:t>
            </a:r>
          </a:p>
        </p:txBody>
      </p:sp>
      <p:sp>
        <p:nvSpPr>
          <p:cNvPr id="5" name="Zástupný symbol dátumu 4"/>
          <p:cNvSpPr>
            <a:spLocks noGrp="1"/>
          </p:cNvSpPr>
          <p:nvPr>
            <p:ph type="dt" sz="half" idx="10"/>
          </p:nvPr>
        </p:nvSpPr>
        <p:spPr/>
        <p:txBody>
          <a:bodyPr/>
          <a:lstStyle/>
          <a:p>
            <a:fld id="{D9BD1CAD-33EB-481C-A467-7F3A2149B3DC}" type="datetimeFigureOut">
              <a:rPr lang="en-US" smtClean="0"/>
              <a:t>8/10/2016</a:t>
            </a:fld>
            <a:endParaRPr lang="en-US"/>
          </a:p>
        </p:txBody>
      </p:sp>
      <p:sp>
        <p:nvSpPr>
          <p:cNvPr id="6" name="Zástupný symbol päty 5"/>
          <p:cNvSpPr>
            <a:spLocks noGrp="1"/>
          </p:cNvSpPr>
          <p:nvPr>
            <p:ph type="ftr" sz="quarter" idx="11"/>
          </p:nvPr>
        </p:nvSpPr>
        <p:spPr/>
        <p:txBody>
          <a:bodyPr/>
          <a:lstStyle/>
          <a:p>
            <a:endParaRPr lang="en-US"/>
          </a:p>
        </p:txBody>
      </p:sp>
      <p:sp>
        <p:nvSpPr>
          <p:cNvPr id="7" name="Zástupný symbol čísla snímky 6"/>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518328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sk-SK" smtClean="0"/>
              <a:t>Upravte štýly predlohy textu</a:t>
            </a:r>
            <a:endParaRPr lang="en-US"/>
          </a:p>
        </p:txBody>
      </p:sp>
      <p:sp>
        <p:nvSpPr>
          <p:cNvPr id="3" name="Zástupný symbol obrázka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Zástupný symbol tex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smtClean="0"/>
              <a:t>Upravte štýl predlohy textu.</a:t>
            </a:r>
          </a:p>
        </p:txBody>
      </p:sp>
      <p:sp>
        <p:nvSpPr>
          <p:cNvPr id="5" name="Zástupný symbol dátumu 4"/>
          <p:cNvSpPr>
            <a:spLocks noGrp="1"/>
          </p:cNvSpPr>
          <p:nvPr>
            <p:ph type="dt" sz="half" idx="10"/>
          </p:nvPr>
        </p:nvSpPr>
        <p:spPr/>
        <p:txBody>
          <a:bodyPr/>
          <a:lstStyle/>
          <a:p>
            <a:fld id="{D9BD1CAD-33EB-481C-A467-7F3A2149B3DC}" type="datetimeFigureOut">
              <a:rPr lang="en-US" smtClean="0"/>
              <a:t>8/10/2016</a:t>
            </a:fld>
            <a:endParaRPr lang="en-US"/>
          </a:p>
        </p:txBody>
      </p:sp>
      <p:sp>
        <p:nvSpPr>
          <p:cNvPr id="6" name="Zástupný symbol päty 5"/>
          <p:cNvSpPr>
            <a:spLocks noGrp="1"/>
          </p:cNvSpPr>
          <p:nvPr>
            <p:ph type="ftr" sz="quarter" idx="11"/>
          </p:nvPr>
        </p:nvSpPr>
        <p:spPr/>
        <p:txBody>
          <a:bodyPr/>
          <a:lstStyle/>
          <a:p>
            <a:endParaRPr lang="en-US"/>
          </a:p>
        </p:txBody>
      </p:sp>
      <p:sp>
        <p:nvSpPr>
          <p:cNvPr id="7" name="Zástupný symbol čísla snímky 6"/>
          <p:cNvSpPr>
            <a:spLocks noGrp="1"/>
          </p:cNvSpPr>
          <p:nvPr>
            <p:ph type="sldNum" sz="quarter" idx="12"/>
          </p:nvPr>
        </p:nvSpPr>
        <p:spPr/>
        <p:txBody>
          <a:bodyPr/>
          <a:lstStyle/>
          <a:p>
            <a:fld id="{034B8596-E9E1-48FA-8CF0-7579E1E3D710}" type="slidenum">
              <a:rPr lang="en-US" smtClean="0"/>
              <a:t>‹#›</a:t>
            </a:fld>
            <a:endParaRPr lang="en-US"/>
          </a:p>
        </p:txBody>
      </p:sp>
    </p:spTree>
    <p:extLst>
      <p:ext uri="{BB962C8B-B14F-4D97-AF65-F5344CB8AC3E}">
        <p14:creationId xmlns:p14="http://schemas.microsoft.com/office/powerpoint/2010/main" val="2036889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nadpi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k-SK" smtClean="0"/>
              <a:t>Upravte štýly predlohy textu</a:t>
            </a:r>
            <a:endParaRPr lang="en-US"/>
          </a:p>
        </p:txBody>
      </p:sp>
      <p:sp>
        <p:nvSpPr>
          <p:cNvPr id="3" name="Zástupný symbol tex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a:p>
        </p:txBody>
      </p:sp>
      <p:sp>
        <p:nvSpPr>
          <p:cNvPr id="4" name="Zástupný symbol dátum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BD1CAD-33EB-481C-A467-7F3A2149B3DC}" type="datetimeFigureOut">
              <a:rPr lang="en-US" smtClean="0"/>
              <a:t>8/10/2016</a:t>
            </a:fld>
            <a:endParaRPr lang="en-US"/>
          </a:p>
        </p:txBody>
      </p:sp>
      <p:sp>
        <p:nvSpPr>
          <p:cNvPr id="5" name="Zástupný symbol päty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Zástupný symbol čísla snímky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4B8596-E9E1-48FA-8CF0-7579E1E3D710}" type="slidenum">
              <a:rPr lang="en-US" smtClean="0"/>
              <a:t>‹#›</a:t>
            </a:fld>
            <a:endParaRPr lang="en-US"/>
          </a:p>
        </p:txBody>
      </p:sp>
    </p:spTree>
    <p:extLst>
      <p:ext uri="{BB962C8B-B14F-4D97-AF65-F5344CB8AC3E}">
        <p14:creationId xmlns:p14="http://schemas.microsoft.com/office/powerpoint/2010/main" val="3016735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p:cNvSpPr/>
          <p:nvPr/>
        </p:nvSpPr>
        <p:spPr>
          <a:xfrm>
            <a:off x="0" y="-1"/>
            <a:ext cx="9144000" cy="5864225"/>
          </a:xfrm>
          <a:prstGeom prst="rect">
            <a:avLst/>
          </a:prstGeom>
          <a:solidFill>
            <a:srgbClr val="007AC0"/>
          </a:solidFill>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sk-SK"/>
          </a:p>
        </p:txBody>
      </p:sp>
      <p:pic>
        <p:nvPicPr>
          <p:cNvPr id="12" name="Picture 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24132" y="2262790"/>
            <a:ext cx="4095735" cy="155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7367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Nadpis 1"/>
          <p:cNvSpPr>
            <a:spLocks noGrp="1"/>
          </p:cNvSpPr>
          <p:nvPr>
            <p:ph type="ctrTitle"/>
          </p:nvPr>
        </p:nvSpPr>
        <p:spPr>
          <a:xfrm>
            <a:off x="481513" y="223810"/>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5" name="Zástupný symbol obsahu 2"/>
          <p:cNvSpPr txBox="1">
            <a:spLocks/>
          </p:cNvSpPr>
          <p:nvPr/>
        </p:nvSpPr>
        <p:spPr>
          <a:xfrm>
            <a:off x="542925" y="1052736"/>
            <a:ext cx="8229600" cy="4536504"/>
          </a:xfrm>
          <a:prstGeom prst="rect">
            <a:avLst/>
          </a:prstGeom>
        </p:spPr>
        <p:txBody>
          <a:bodyPr vert="horz" lIns="91440" tIns="45720" rIns="91440" bIns="45720" rtlCol="0">
            <a:normAutofit fontScale="2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7200" b="1" dirty="0" smtClean="0">
                <a:solidFill>
                  <a:schemeClr val="accent2"/>
                </a:solidFill>
                <a:latin typeface="Century Gothic" panose="020B0502020202020204" pitchFamily="34" charset="0"/>
              </a:rPr>
              <a:t>12. </a:t>
            </a:r>
            <a:r>
              <a:rPr lang="sk-SK" sz="7200" b="1" dirty="0">
                <a:solidFill>
                  <a:schemeClr val="accent2"/>
                </a:solidFill>
                <a:latin typeface="Century Gothic" panose="020B0502020202020204" pitchFamily="34" charset="0"/>
              </a:rPr>
              <a:t>Podmienka oprávnenosti  aktivít projektu</a:t>
            </a:r>
          </a:p>
          <a:p>
            <a:pPr algn="l">
              <a:defRPr/>
            </a:pPr>
            <a:endParaRPr lang="sk-SK" sz="3100" b="1" dirty="0" smtClean="0">
              <a:solidFill>
                <a:schemeClr val="accent2"/>
              </a:solidFill>
              <a:latin typeface="Century Gothic" panose="020B0502020202020204" pitchFamily="34" charset="0"/>
            </a:endParaRPr>
          </a:p>
          <a:p>
            <a:pPr marL="1339850" indent="-1339850" algn="just">
              <a:defRPr/>
            </a:pPr>
            <a:endParaRPr lang="pl-PL" sz="6400" b="1" dirty="0" smtClean="0">
              <a:solidFill>
                <a:schemeClr val="tx2"/>
              </a:solidFill>
              <a:latin typeface="Century Gothic" panose="020B0502020202020204" pitchFamily="34" charset="0"/>
            </a:endParaRPr>
          </a:p>
          <a:p>
            <a:pPr marL="1339850" indent="-1339850" algn="just">
              <a:defRPr/>
            </a:pPr>
            <a:r>
              <a:rPr lang="pl-PL" sz="6400" b="1" dirty="0" smtClean="0">
                <a:solidFill>
                  <a:schemeClr val="tx2"/>
                </a:solidFill>
                <a:latin typeface="Century Gothic" panose="020B0502020202020204" pitchFamily="34" charset="0"/>
              </a:rPr>
              <a:t>1. Vecná </a:t>
            </a:r>
            <a:r>
              <a:rPr lang="pl-PL" sz="6400" b="1" dirty="0">
                <a:solidFill>
                  <a:schemeClr val="tx2"/>
                </a:solidFill>
                <a:latin typeface="Century Gothic" panose="020B0502020202020204" pitchFamily="34" charset="0"/>
              </a:rPr>
              <a:t>oprávnenosť aktivít</a:t>
            </a:r>
          </a:p>
          <a:p>
            <a:pPr marL="1339850" indent="-1339850" algn="just">
              <a:defRPr/>
            </a:pPr>
            <a:endParaRPr lang="pl-PL" sz="5600" b="1" dirty="0" smtClean="0">
              <a:solidFill>
                <a:schemeClr val="tx2"/>
              </a:solidFill>
              <a:latin typeface="Century Gothic" panose="020B0502020202020204" pitchFamily="34" charset="0"/>
            </a:endParaRPr>
          </a:p>
          <a:p>
            <a:pPr marL="1527175" indent="-1527175" algn="just">
              <a:defRPr/>
            </a:pPr>
            <a:r>
              <a:rPr lang="pl-PL" sz="5600" b="1" dirty="0" smtClean="0">
                <a:solidFill>
                  <a:schemeClr val="accent2"/>
                </a:solidFill>
                <a:latin typeface="Century Gothic" panose="020B0502020202020204" pitchFamily="34" charset="0"/>
              </a:rPr>
              <a:t>Typ aktivity OP VaI</a:t>
            </a:r>
            <a:r>
              <a:rPr lang="pl-PL" sz="5600" dirty="0" smtClean="0">
                <a:solidFill>
                  <a:schemeClr val="accent2"/>
                </a:solidFill>
                <a:latin typeface="Century Gothic" panose="020B0502020202020204" pitchFamily="34" charset="0"/>
              </a:rPr>
              <a:t>: 	</a:t>
            </a:r>
            <a:r>
              <a:rPr lang="pl-PL" sz="5600" b="1" i="1" dirty="0" smtClean="0">
                <a:solidFill>
                  <a:schemeClr val="accent2"/>
                </a:solidFill>
                <a:latin typeface="Century Gothic" panose="020B0502020202020204" pitchFamily="34" charset="0"/>
              </a:rPr>
              <a:t>Podpora </a:t>
            </a:r>
            <a:r>
              <a:rPr lang="pl-PL" sz="5600" b="1" i="1" dirty="0">
                <a:solidFill>
                  <a:schemeClr val="accent2"/>
                </a:solidFill>
                <a:latin typeface="Century Gothic" panose="020B0502020202020204" pitchFamily="34" charset="0"/>
              </a:rPr>
              <a:t>zvyšovania kvality a efektivity </a:t>
            </a:r>
            <a:r>
              <a:rPr lang="pl-PL" sz="5600" b="1" i="1" dirty="0" smtClean="0">
                <a:solidFill>
                  <a:schemeClr val="accent2"/>
                </a:solidFill>
                <a:latin typeface="Century Gothic" panose="020B0502020202020204" pitchFamily="34" charset="0"/>
              </a:rPr>
              <a:t>výrobných a 	technologických 	procesov prostredníctvom zvyšovania technologickej a inovačnej </a:t>
            </a:r>
            <a:r>
              <a:rPr lang="pl-PL" sz="5600" b="1" i="1" dirty="0">
                <a:solidFill>
                  <a:schemeClr val="accent2"/>
                </a:solidFill>
                <a:latin typeface="Century Gothic" panose="020B0502020202020204" pitchFamily="34" charset="0"/>
              </a:rPr>
              <a:t> </a:t>
            </a:r>
            <a:r>
              <a:rPr lang="pl-PL" sz="5600" b="1" i="1" dirty="0" smtClean="0">
                <a:solidFill>
                  <a:schemeClr val="accent2"/>
                </a:solidFill>
                <a:latin typeface="Century Gothic" panose="020B0502020202020204" pitchFamily="34" charset="0"/>
              </a:rPr>
              <a:t>	úrovne </a:t>
            </a:r>
            <a:r>
              <a:rPr lang="pl-PL" sz="5600" b="1" i="1" dirty="0">
                <a:solidFill>
                  <a:schemeClr val="accent2"/>
                </a:solidFill>
                <a:latin typeface="Century Gothic" panose="020B0502020202020204" pitchFamily="34" charset="0"/>
              </a:rPr>
              <a:t>v </a:t>
            </a:r>
            <a:r>
              <a:rPr lang="pl-PL" sz="5600" b="1" i="1" dirty="0" smtClean="0">
                <a:solidFill>
                  <a:schemeClr val="accent2"/>
                </a:solidFill>
                <a:latin typeface="Century Gothic" panose="020B0502020202020204" pitchFamily="34" charset="0"/>
              </a:rPr>
              <a:t>podnikoch</a:t>
            </a:r>
          </a:p>
          <a:p>
            <a:pPr marL="2239963" indent="-2239963" algn="just" defTabSz="1506538">
              <a:tabLst>
                <a:tab pos="2239963" algn="l"/>
              </a:tabLst>
              <a:defRPr/>
            </a:pPr>
            <a:r>
              <a:rPr lang="pl-PL" sz="5600" b="1" dirty="0" smtClean="0">
                <a:solidFill>
                  <a:schemeClr val="tx2"/>
                </a:solidFill>
                <a:latin typeface="Century Gothic" panose="020B0502020202020204" pitchFamily="34" charset="0"/>
              </a:rPr>
              <a:t>Hlavné aktivity projektu</a:t>
            </a:r>
            <a:r>
              <a:rPr lang="pl-PL" sz="5600" dirty="0" smtClean="0">
                <a:solidFill>
                  <a:schemeClr val="tx2"/>
                </a:solidFill>
                <a:latin typeface="Century Gothic" panose="020B0502020202020204" pitchFamily="34" charset="0"/>
              </a:rPr>
              <a:t>:	1</a:t>
            </a:r>
            <a:r>
              <a:rPr lang="pl-PL" sz="5600" i="1" dirty="0" smtClean="0">
                <a:solidFill>
                  <a:schemeClr val="tx2"/>
                </a:solidFill>
                <a:latin typeface="Century Gothic" panose="020B0502020202020204" pitchFamily="34" charset="0"/>
              </a:rPr>
              <a:t>.  Zníženie technologickej medzery SR</a:t>
            </a:r>
          </a:p>
          <a:p>
            <a:pPr marL="2239963" indent="-2239963" algn="just">
              <a:tabLst>
                <a:tab pos="2239963" algn="l"/>
              </a:tabLst>
              <a:defRPr/>
            </a:pPr>
            <a:r>
              <a:rPr lang="pl-PL" sz="5600" i="1" dirty="0">
                <a:solidFill>
                  <a:schemeClr val="tx2"/>
                </a:solidFill>
                <a:latin typeface="Century Gothic" panose="020B0502020202020204" pitchFamily="34" charset="0"/>
              </a:rPr>
              <a:t>	</a:t>
            </a:r>
            <a:r>
              <a:rPr lang="pl-PL" sz="5600" i="1" dirty="0" smtClean="0">
                <a:solidFill>
                  <a:schemeClr val="tx2"/>
                </a:solidFill>
                <a:latin typeface="Century Gothic" panose="020B0502020202020204" pitchFamily="34" charset="0"/>
              </a:rPr>
              <a:t>2. Technologický transfer z prostredia vedecko - výskumných organizá</a:t>
            </a:r>
            <a:r>
              <a:rPr lang="pl-PL" sz="5600" dirty="0" smtClean="0">
                <a:solidFill>
                  <a:schemeClr val="tx2"/>
                </a:solidFill>
                <a:latin typeface="Century Gothic" panose="020B0502020202020204" pitchFamily="34" charset="0"/>
              </a:rPr>
              <a:t>cií	</a:t>
            </a:r>
          </a:p>
          <a:p>
            <a:pPr marL="1527175" indent="-1527175" algn="just">
              <a:defRPr/>
            </a:pPr>
            <a:r>
              <a:rPr lang="pl-PL" sz="5600" b="1" dirty="0" smtClean="0">
                <a:solidFill>
                  <a:schemeClr val="accent2"/>
                </a:solidFill>
                <a:latin typeface="Century Gothic" panose="020B0502020202020204" pitchFamily="34" charset="0"/>
              </a:rPr>
              <a:t>Typ </a:t>
            </a:r>
            <a:r>
              <a:rPr lang="pl-PL" sz="5600" b="1" dirty="0">
                <a:solidFill>
                  <a:schemeClr val="accent2"/>
                </a:solidFill>
                <a:latin typeface="Century Gothic" panose="020B0502020202020204" pitchFamily="34" charset="0"/>
              </a:rPr>
              <a:t>aktivity OP VaI </a:t>
            </a:r>
            <a:r>
              <a:rPr lang="pl-PL" sz="5600" dirty="0" smtClean="0">
                <a:solidFill>
                  <a:schemeClr val="accent2"/>
                </a:solidFill>
                <a:latin typeface="Century Gothic" panose="020B0502020202020204" pitchFamily="34" charset="0"/>
              </a:rPr>
              <a:t>: </a:t>
            </a:r>
            <a:r>
              <a:rPr lang="pl-PL" sz="5600" dirty="0">
                <a:solidFill>
                  <a:schemeClr val="accent2"/>
                </a:solidFill>
                <a:latin typeface="Century Gothic" panose="020B0502020202020204" pitchFamily="34" charset="0"/>
              </a:rPr>
              <a:t>	</a:t>
            </a:r>
            <a:r>
              <a:rPr lang="pl-PL" sz="5600" b="1" i="1" dirty="0" smtClean="0">
                <a:solidFill>
                  <a:schemeClr val="accent2"/>
                </a:solidFill>
                <a:latin typeface="Century Gothic" panose="020B0502020202020204" pitchFamily="34" charset="0"/>
              </a:rPr>
              <a:t>Podpora </a:t>
            </a:r>
            <a:r>
              <a:rPr lang="pl-PL" sz="5600" b="1" i="1" dirty="0">
                <a:solidFill>
                  <a:schemeClr val="accent2"/>
                </a:solidFill>
                <a:latin typeface="Century Gothic" panose="020B0502020202020204" pitchFamily="34" charset="0"/>
              </a:rPr>
              <a:t>výskumných, vývojových a inovačných aktivít </a:t>
            </a:r>
            <a:r>
              <a:rPr lang="pl-PL" sz="5600" b="1" i="1" dirty="0" smtClean="0">
                <a:solidFill>
                  <a:schemeClr val="accent2"/>
                </a:solidFill>
                <a:latin typeface="Century Gothic" panose="020B0502020202020204" pitchFamily="34" charset="0"/>
              </a:rPr>
              <a:t> 	(</a:t>
            </a:r>
            <a:r>
              <a:rPr lang="pl-PL" sz="5600" b="1" i="1" dirty="0">
                <a:solidFill>
                  <a:schemeClr val="accent2"/>
                </a:solidFill>
                <a:latin typeface="Century Gothic" panose="020B0502020202020204" pitchFamily="34" charset="0"/>
              </a:rPr>
              <a:t>technologických a </a:t>
            </a:r>
            <a:r>
              <a:rPr lang="pl-PL" sz="5600" b="1" i="1" dirty="0" smtClean="0">
                <a:solidFill>
                  <a:schemeClr val="accent2"/>
                </a:solidFill>
                <a:latin typeface="Century Gothic" panose="020B0502020202020204" pitchFamily="34" charset="0"/>
              </a:rPr>
              <a:t>	netechnologických</a:t>
            </a:r>
            <a:r>
              <a:rPr lang="pl-PL" sz="5600" b="1" i="1" dirty="0">
                <a:solidFill>
                  <a:schemeClr val="accent2"/>
                </a:solidFill>
                <a:latin typeface="Century Gothic" panose="020B0502020202020204" pitchFamily="34" charset="0"/>
              </a:rPr>
              <a:t>) v </a:t>
            </a:r>
            <a:r>
              <a:rPr lang="pl-PL" sz="5600" b="1" i="1" dirty="0" smtClean="0">
                <a:solidFill>
                  <a:schemeClr val="accent2"/>
                </a:solidFill>
                <a:latin typeface="Century Gothic" panose="020B0502020202020204" pitchFamily="34" charset="0"/>
              </a:rPr>
              <a:t>podnikoch a/alebo 	zoskupeniach </a:t>
            </a:r>
            <a:r>
              <a:rPr lang="pl-PL" sz="5600" b="1" i="1" dirty="0">
                <a:solidFill>
                  <a:schemeClr val="accent2"/>
                </a:solidFill>
                <a:latin typeface="Century Gothic" panose="020B0502020202020204" pitchFamily="34" charset="0"/>
              </a:rPr>
              <a:t>podnikov (najmä v </a:t>
            </a:r>
            <a:r>
              <a:rPr lang="pl-PL" sz="5600" b="1" i="1" dirty="0" smtClean="0">
                <a:solidFill>
                  <a:schemeClr val="accent2"/>
                </a:solidFill>
                <a:latin typeface="Century Gothic" panose="020B0502020202020204" pitchFamily="34" charset="0"/>
              </a:rPr>
              <a:t>klastroch</a:t>
            </a:r>
            <a:r>
              <a:rPr lang="pl-PL" sz="5600" b="1" i="1" dirty="0">
                <a:solidFill>
                  <a:schemeClr val="accent2"/>
                </a:solidFill>
                <a:latin typeface="Century Gothic" panose="020B0502020202020204" pitchFamily="34" charset="0"/>
              </a:rPr>
              <a:t>)</a:t>
            </a:r>
          </a:p>
          <a:p>
            <a:pPr marL="2239963" indent="-2239963" algn="just" defTabSz="1506538">
              <a:tabLst>
                <a:tab pos="2239963" algn="l"/>
              </a:tabLst>
              <a:defRPr/>
            </a:pPr>
            <a:r>
              <a:rPr lang="pl-PL" sz="5600" b="1" dirty="0" smtClean="0">
                <a:solidFill>
                  <a:schemeClr val="tx2"/>
                </a:solidFill>
                <a:latin typeface="Century Gothic" panose="020B0502020202020204" pitchFamily="34" charset="0"/>
              </a:rPr>
              <a:t>Hlavná aktivita projektu</a:t>
            </a:r>
            <a:r>
              <a:rPr lang="pl-PL" sz="5600" dirty="0" smtClean="0">
                <a:solidFill>
                  <a:schemeClr val="tx2"/>
                </a:solidFill>
                <a:latin typeface="Century Gothic" panose="020B0502020202020204" pitchFamily="34" charset="0"/>
              </a:rPr>
              <a:t>: </a:t>
            </a:r>
            <a:r>
              <a:rPr lang="pl-PL" sz="5600" dirty="0">
                <a:solidFill>
                  <a:schemeClr val="tx2"/>
                </a:solidFill>
                <a:latin typeface="Century Gothic" panose="020B0502020202020204" pitchFamily="34" charset="0"/>
              </a:rPr>
              <a:t>	3.  Ostatné inovačné opatrenia</a:t>
            </a:r>
          </a:p>
          <a:p>
            <a:pPr marL="1081088" indent="-1081088" algn="just">
              <a:defRPr/>
            </a:pPr>
            <a:r>
              <a:rPr lang="pl-PL" sz="5600" dirty="0">
                <a:solidFill>
                  <a:schemeClr val="tx2"/>
                </a:solidFill>
                <a:latin typeface="Century Gothic" panose="020B0502020202020204" pitchFamily="34" charset="0"/>
              </a:rPr>
              <a:t>	</a:t>
            </a:r>
            <a:endParaRPr lang="pl-PL" sz="5600" dirty="0" smtClean="0">
              <a:solidFill>
                <a:schemeClr val="tx2"/>
              </a:solidFill>
              <a:latin typeface="Century Gothic" panose="020B0502020202020204" pitchFamily="34" charset="0"/>
            </a:endParaRPr>
          </a:p>
          <a:p>
            <a:pPr algn="just">
              <a:defRPr/>
            </a:pPr>
            <a:r>
              <a:rPr lang="sk-SK" sz="5600" b="1" dirty="0" smtClean="0">
                <a:solidFill>
                  <a:schemeClr val="tx2"/>
                </a:solidFill>
                <a:latin typeface="Century Gothic" panose="020B0502020202020204" pitchFamily="34" charset="0"/>
              </a:rPr>
              <a:t>Pravidlá:</a:t>
            </a:r>
          </a:p>
          <a:p>
            <a:pPr marL="514350" indent="-514350" algn="just">
              <a:buFont typeface="+mj-lt"/>
              <a:buAutoNum type="alphaUcPeriod"/>
              <a:defRPr/>
            </a:pPr>
            <a:r>
              <a:rPr lang="sk-SK" sz="5600" b="1" dirty="0" smtClean="0">
                <a:solidFill>
                  <a:schemeClr val="tx2"/>
                </a:solidFill>
                <a:latin typeface="Century Gothic" panose="020B0502020202020204" pitchFamily="34" charset="0"/>
              </a:rPr>
              <a:t>1 </a:t>
            </a:r>
            <a:r>
              <a:rPr lang="sk-SK" sz="5600" b="1" dirty="0">
                <a:solidFill>
                  <a:schemeClr val="tx2"/>
                </a:solidFill>
                <a:latin typeface="Century Gothic" panose="020B0502020202020204" pitchFamily="34" charset="0"/>
              </a:rPr>
              <a:t>projekt = IBA 1 hlavná aktivita </a:t>
            </a:r>
            <a:r>
              <a:rPr lang="sk-SK" sz="5600" b="1" dirty="0" smtClean="0">
                <a:solidFill>
                  <a:schemeClr val="tx2"/>
                </a:solidFill>
                <a:latin typeface="Century Gothic" panose="020B0502020202020204" pitchFamily="34" charset="0"/>
              </a:rPr>
              <a:t>projektu</a:t>
            </a:r>
          </a:p>
          <a:p>
            <a:pPr marL="514350" indent="-514350" algn="just">
              <a:buFont typeface="+mj-lt"/>
              <a:buAutoNum type="alphaUcPeriod"/>
              <a:defRPr/>
            </a:pPr>
            <a:r>
              <a:rPr lang="sk-SK" sz="5600" dirty="0" smtClean="0">
                <a:solidFill>
                  <a:schemeClr val="tx2"/>
                </a:solidFill>
                <a:latin typeface="Century Gothic" panose="020B0502020202020204" pitchFamily="34" charset="0"/>
              </a:rPr>
              <a:t>V prípade relevantnosti viacerých hlavných aktivít = výber 1 prevažujúcej hlavnej aktivity </a:t>
            </a:r>
          </a:p>
          <a:p>
            <a:pPr marL="514350" indent="-514350" algn="just">
              <a:buFont typeface="+mj-lt"/>
              <a:buAutoNum type="alphaUcPeriod"/>
              <a:defRPr/>
            </a:pPr>
            <a:r>
              <a:rPr lang="sk-SK" sz="5600" dirty="0" smtClean="0">
                <a:solidFill>
                  <a:schemeClr val="tx2"/>
                </a:solidFill>
                <a:latin typeface="Century Gothic" panose="020B0502020202020204" pitchFamily="34" charset="0"/>
              </a:rPr>
              <a:t>V prípade relevantnosti hlavnej aktivity </a:t>
            </a:r>
            <a:r>
              <a:rPr lang="sk-SK" sz="5600" dirty="0">
                <a:solidFill>
                  <a:schemeClr val="tx2"/>
                </a:solidFill>
                <a:latin typeface="Century Gothic" panose="020B0502020202020204" pitchFamily="34" charset="0"/>
              </a:rPr>
              <a:t>3 </a:t>
            </a:r>
            <a:r>
              <a:rPr lang="sk-SK" sz="5600" dirty="0" smtClean="0">
                <a:solidFill>
                  <a:schemeClr val="tx2"/>
                </a:solidFill>
                <a:latin typeface="Century Gothic" panose="020B0502020202020204" pitchFamily="34" charset="0"/>
              </a:rPr>
              <a:t>v kombinácii s 1 alebo 2 = výber hlavnej aktivity 1 alebo 2 </a:t>
            </a:r>
            <a:endParaRPr lang="sk-SK" sz="5600" dirty="0">
              <a:solidFill>
                <a:schemeClr val="tx2"/>
              </a:solidFill>
              <a:latin typeface="Century Gothic" panose="020B0502020202020204" pitchFamily="34" charset="0"/>
            </a:endParaRPr>
          </a:p>
        </p:txBody>
      </p:sp>
      <p:sp>
        <p:nvSpPr>
          <p:cNvPr id="12" name="BlokTextu 11"/>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3584965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Nadpis 1"/>
          <p:cNvSpPr>
            <a:spLocks noGrp="1"/>
          </p:cNvSpPr>
          <p:nvPr>
            <p:ph type="ctrTitle"/>
          </p:nvPr>
        </p:nvSpPr>
        <p:spPr>
          <a:xfrm>
            <a:off x="481513" y="223810"/>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5" name="Zástupný symbol obsahu 2"/>
          <p:cNvSpPr txBox="1">
            <a:spLocks/>
          </p:cNvSpPr>
          <p:nvPr/>
        </p:nvSpPr>
        <p:spPr>
          <a:xfrm>
            <a:off x="481513" y="1087905"/>
            <a:ext cx="8229600" cy="4530455"/>
          </a:xfrm>
          <a:prstGeom prst="rect">
            <a:avLst/>
          </a:prstGeom>
        </p:spPr>
        <p:txBody>
          <a:bodyPr vert="horz" lIns="91440" tIns="45720" rIns="91440" bIns="45720" rtlCol="0">
            <a:normAutofit fontScale="5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3300" b="1" dirty="0" smtClean="0">
                <a:solidFill>
                  <a:schemeClr val="accent2"/>
                </a:solidFill>
                <a:latin typeface="Century Gothic" panose="020B0502020202020204" pitchFamily="34" charset="0"/>
              </a:rPr>
              <a:t>12. </a:t>
            </a:r>
            <a:r>
              <a:rPr lang="sk-SK" sz="3300" b="1" dirty="0">
                <a:solidFill>
                  <a:schemeClr val="accent2"/>
                </a:solidFill>
                <a:latin typeface="Century Gothic" panose="020B0502020202020204" pitchFamily="34" charset="0"/>
              </a:rPr>
              <a:t>Podmienka oprávnenosti  aktivít projektu</a:t>
            </a:r>
          </a:p>
          <a:p>
            <a:pPr algn="l">
              <a:defRPr/>
            </a:pPr>
            <a:endParaRPr lang="sk-SK" sz="3100" b="1" dirty="0" smtClean="0">
              <a:solidFill>
                <a:schemeClr val="accent2"/>
              </a:solidFill>
              <a:latin typeface="Century Gothic" panose="020B0502020202020204" pitchFamily="34" charset="0"/>
            </a:endParaRPr>
          </a:p>
          <a:p>
            <a:pPr marL="1339850" indent="-1339850" algn="l">
              <a:defRPr/>
            </a:pPr>
            <a:r>
              <a:rPr lang="pl-PL" sz="2900" b="1" dirty="0">
                <a:solidFill>
                  <a:schemeClr val="tx2"/>
                </a:solidFill>
                <a:latin typeface="Century Gothic" panose="020B0502020202020204" pitchFamily="34" charset="0"/>
              </a:rPr>
              <a:t>Zníženie technologickej medzery SR</a:t>
            </a:r>
          </a:p>
          <a:p>
            <a:pPr marL="450850" indent="-450850" algn="l">
              <a:defRPr/>
            </a:pPr>
            <a:r>
              <a:rPr lang="pl-PL" sz="2900" b="1" dirty="0">
                <a:solidFill>
                  <a:schemeClr val="tx2"/>
                </a:solidFill>
                <a:latin typeface="Century Gothic" panose="020B0502020202020204" pitchFamily="34" charset="0"/>
              </a:rPr>
              <a:t>	</a:t>
            </a:r>
            <a:r>
              <a:rPr lang="pl-PL" sz="2900" dirty="0">
                <a:solidFill>
                  <a:schemeClr val="tx2"/>
                </a:solidFill>
                <a:latin typeface="Century Gothic" panose="020B0502020202020204" pitchFamily="34" charset="0"/>
              </a:rPr>
              <a:t>Zníženie technologickej medzery SR predstavuje realizáciu aktivít </a:t>
            </a:r>
            <a:r>
              <a:rPr lang="pl-PL" sz="2900" dirty="0" smtClean="0">
                <a:solidFill>
                  <a:schemeClr val="tx2"/>
                </a:solidFill>
                <a:latin typeface="Century Gothic" panose="020B0502020202020204" pitchFamily="34" charset="0"/>
              </a:rPr>
              <a:t>spočívajúcich </a:t>
            </a:r>
            <a:r>
              <a:rPr lang="pl-PL" sz="2900" dirty="0">
                <a:solidFill>
                  <a:schemeClr val="tx2"/>
                </a:solidFill>
                <a:latin typeface="Century Gothic" panose="020B0502020202020204" pitchFamily="34" charset="0"/>
              </a:rPr>
              <a:t>v </a:t>
            </a:r>
            <a:r>
              <a:rPr lang="pl-PL" sz="2900" dirty="0" smtClean="0">
                <a:solidFill>
                  <a:schemeClr val="tx2"/>
                </a:solidFill>
                <a:latin typeface="Century Gothic" panose="020B0502020202020204" pitchFamily="34" charset="0"/>
              </a:rPr>
              <a:t>získaní </a:t>
            </a:r>
            <a:r>
              <a:rPr lang="pl-PL" sz="2900" dirty="0">
                <a:solidFill>
                  <a:schemeClr val="tx2"/>
                </a:solidFill>
                <a:latin typeface="Century Gothic" panose="020B0502020202020204" pitchFamily="34" charset="0"/>
              </a:rPr>
              <a:t>modernej vysoko inovatívnej technológie, v ktorej využívaní SR oproti </a:t>
            </a:r>
            <a:r>
              <a:rPr lang="pl-PL" sz="2900" dirty="0" smtClean="0">
                <a:solidFill>
                  <a:schemeClr val="tx2"/>
                </a:solidFill>
                <a:latin typeface="Century Gothic" panose="020B0502020202020204" pitchFamily="34" charset="0"/>
              </a:rPr>
              <a:t>iným krajinám </a:t>
            </a:r>
            <a:r>
              <a:rPr lang="pl-PL" sz="2900" dirty="0">
                <a:solidFill>
                  <a:schemeClr val="tx2"/>
                </a:solidFill>
                <a:latin typeface="Century Gothic" panose="020B0502020202020204" pitchFamily="34" charset="0"/>
              </a:rPr>
              <a:t>významne zaostáva.</a:t>
            </a:r>
          </a:p>
          <a:p>
            <a:pPr marL="450850" indent="-450850" algn="l">
              <a:defRPr/>
            </a:pPr>
            <a:endParaRPr lang="pl-PL" sz="2900" b="1" dirty="0" smtClean="0">
              <a:solidFill>
                <a:schemeClr val="tx2"/>
              </a:solidFill>
              <a:latin typeface="Century Gothic" panose="020B0502020202020204" pitchFamily="34" charset="0"/>
            </a:endParaRPr>
          </a:p>
          <a:p>
            <a:pPr marL="450850" indent="-450850" algn="l">
              <a:defRPr/>
            </a:pPr>
            <a:r>
              <a:rPr lang="pl-PL" sz="2900" b="1" dirty="0" smtClean="0">
                <a:solidFill>
                  <a:schemeClr val="tx2"/>
                </a:solidFill>
                <a:latin typeface="Century Gothic" panose="020B0502020202020204" pitchFamily="34" charset="0"/>
              </a:rPr>
              <a:t>Technologický </a:t>
            </a:r>
            <a:r>
              <a:rPr lang="pl-PL" sz="2900" b="1" dirty="0">
                <a:solidFill>
                  <a:schemeClr val="tx2"/>
                </a:solidFill>
                <a:latin typeface="Century Gothic" panose="020B0502020202020204" pitchFamily="34" charset="0"/>
              </a:rPr>
              <a:t>transfer z prostredia vedecko-výskumných organizácií</a:t>
            </a:r>
          </a:p>
          <a:p>
            <a:pPr marL="450850" indent="-450850" algn="l">
              <a:defRPr/>
            </a:pPr>
            <a:r>
              <a:rPr lang="pl-PL" sz="2900" b="1" dirty="0">
                <a:solidFill>
                  <a:schemeClr val="tx2"/>
                </a:solidFill>
                <a:latin typeface="Century Gothic" panose="020B0502020202020204" pitchFamily="34" charset="0"/>
              </a:rPr>
              <a:t>	</a:t>
            </a:r>
            <a:r>
              <a:rPr lang="pl-PL" sz="2900" dirty="0">
                <a:solidFill>
                  <a:schemeClr val="tx2"/>
                </a:solidFill>
                <a:latin typeface="Century Gothic" panose="020B0502020202020204" pitchFamily="34" charset="0"/>
              </a:rPr>
              <a:t>Transferom technológií pre účely tejto výzvy sa rozumie prenos:</a:t>
            </a:r>
          </a:p>
          <a:p>
            <a:pPr marL="1252538" lvl="2" indent="-338138" algn="just">
              <a:buFont typeface="+mj-lt"/>
              <a:buAutoNum type="alphaLcParenR"/>
              <a:tabLst>
                <a:tab pos="1165225" algn="l"/>
                <a:tab pos="1435100" algn="l"/>
              </a:tabLst>
              <a:defRPr/>
            </a:pPr>
            <a:r>
              <a:rPr lang="pl-PL" sz="2900" dirty="0" smtClean="0">
                <a:solidFill>
                  <a:schemeClr val="tx2"/>
                </a:solidFill>
                <a:latin typeface="Century Gothic" panose="020B0502020202020204" pitchFamily="34" charset="0"/>
              </a:rPr>
              <a:t>technologického </a:t>
            </a:r>
            <a:r>
              <a:rPr lang="pl-PL" sz="2900" dirty="0">
                <a:solidFill>
                  <a:schemeClr val="tx2"/>
                </a:solidFill>
                <a:latin typeface="Century Gothic" panose="020B0502020202020204" pitchFamily="34" charset="0"/>
              </a:rPr>
              <a:t>postupu (napr. technologické riešenie, </a:t>
            </a:r>
            <a:r>
              <a:rPr lang="pl-PL" sz="2900" dirty="0" smtClean="0">
                <a:solidFill>
                  <a:schemeClr val="tx2"/>
                </a:solidFill>
                <a:latin typeface="Century Gothic" panose="020B0502020202020204" pitchFamily="34" charset="0"/>
              </a:rPr>
              <a:t>výrobný postup a </a:t>
            </a:r>
            <a:r>
              <a:rPr lang="pl-PL" sz="2900" dirty="0">
                <a:solidFill>
                  <a:schemeClr val="tx2"/>
                </a:solidFill>
                <a:latin typeface="Century Gothic" panose="020B0502020202020204" pitchFamily="34" charset="0"/>
              </a:rPr>
              <a:t>pod.) a/alebo</a:t>
            </a:r>
          </a:p>
          <a:p>
            <a:pPr marL="1252538" lvl="2" indent="-338138" algn="just">
              <a:buFont typeface="+mj-lt"/>
              <a:buAutoNum type="alphaLcParenR"/>
              <a:tabLst>
                <a:tab pos="1165225" algn="l"/>
                <a:tab pos="1435100" algn="l"/>
              </a:tabLst>
              <a:defRPr/>
            </a:pPr>
            <a:r>
              <a:rPr lang="pl-PL" sz="2900" dirty="0" smtClean="0">
                <a:solidFill>
                  <a:schemeClr val="tx2"/>
                </a:solidFill>
                <a:latin typeface="Century Gothic" panose="020B0502020202020204" pitchFamily="34" charset="0"/>
              </a:rPr>
              <a:t>prototypu, technologickej </a:t>
            </a:r>
            <a:r>
              <a:rPr lang="pl-PL" sz="2900" dirty="0">
                <a:solidFill>
                  <a:schemeClr val="tx2"/>
                </a:solidFill>
                <a:latin typeface="Century Gothic" panose="020B0502020202020204" pitchFamily="34" charset="0"/>
              </a:rPr>
              <a:t>súčasti (zariadenia, </a:t>
            </a:r>
            <a:r>
              <a:rPr lang="pl-PL" sz="2900" dirty="0" smtClean="0">
                <a:solidFill>
                  <a:schemeClr val="tx2"/>
                </a:solidFill>
                <a:latin typeface="Century Gothic" panose="020B0502020202020204" pitchFamily="34" charset="0"/>
              </a:rPr>
              <a:t>stroja, prístroja), vrátane intelektuálneho </a:t>
            </a:r>
            <a:r>
              <a:rPr lang="pl-PL" sz="2900" dirty="0">
                <a:solidFill>
                  <a:schemeClr val="tx2"/>
                </a:solidFill>
                <a:latin typeface="Century Gothic" panose="020B0502020202020204" pitchFamily="34" charset="0"/>
              </a:rPr>
              <a:t>vlastníctva (napr. patenty, licencie a </a:t>
            </a:r>
            <a:r>
              <a:rPr lang="pl-PL" sz="2900" dirty="0" smtClean="0">
                <a:solidFill>
                  <a:schemeClr val="tx2"/>
                </a:solidFill>
                <a:latin typeface="Century Gothic" panose="020B0502020202020204" pitchFamily="34" charset="0"/>
              </a:rPr>
              <a:t>pod</a:t>
            </a:r>
            <a:r>
              <a:rPr lang="pl-PL" sz="2900" dirty="0">
                <a:solidFill>
                  <a:schemeClr val="tx2"/>
                </a:solidFill>
                <a:latin typeface="Century Gothic" panose="020B0502020202020204" pitchFamily="34" charset="0"/>
              </a:rPr>
              <a:t>.) a/alebo</a:t>
            </a:r>
          </a:p>
          <a:p>
            <a:pPr marL="1252538" lvl="2" indent="-338138" algn="just">
              <a:buFont typeface="+mj-lt"/>
              <a:buAutoNum type="alphaLcParenR"/>
              <a:tabLst>
                <a:tab pos="1165225" algn="l"/>
                <a:tab pos="1435100" algn="l"/>
              </a:tabLst>
              <a:defRPr/>
            </a:pPr>
            <a:r>
              <a:rPr lang="pl-PL" sz="2900" dirty="0" smtClean="0">
                <a:solidFill>
                  <a:schemeClr val="tx2"/>
                </a:solidFill>
                <a:latin typeface="Century Gothic" panose="020B0502020202020204" pitchFamily="34" charset="0"/>
              </a:rPr>
              <a:t>metódy </a:t>
            </a:r>
            <a:r>
              <a:rPr lang="pl-PL" sz="2900" dirty="0">
                <a:solidFill>
                  <a:schemeClr val="tx2"/>
                </a:solidFill>
                <a:latin typeface="Century Gothic" panose="020B0502020202020204" pitchFamily="34" charset="0"/>
              </a:rPr>
              <a:t>organizácie </a:t>
            </a:r>
            <a:r>
              <a:rPr lang="pl-PL" sz="2900" dirty="0" smtClean="0">
                <a:solidFill>
                  <a:schemeClr val="tx2"/>
                </a:solidFill>
                <a:latin typeface="Century Gothic" panose="020B0502020202020204" pitchFamily="34" charset="0"/>
              </a:rPr>
              <a:t>procesov.</a:t>
            </a:r>
          </a:p>
          <a:p>
            <a:pPr lvl="2" algn="just">
              <a:tabLst>
                <a:tab pos="1165225" algn="l"/>
                <a:tab pos="1435100" algn="l"/>
              </a:tabLst>
              <a:defRPr/>
            </a:pPr>
            <a:endParaRPr lang="pl-PL" sz="2900" dirty="0">
              <a:solidFill>
                <a:schemeClr val="tx2"/>
              </a:solidFill>
              <a:latin typeface="Century Gothic" panose="020B0502020202020204" pitchFamily="34" charset="0"/>
            </a:endParaRPr>
          </a:p>
          <a:p>
            <a:pPr marL="450850" indent="-450850" algn="l">
              <a:defRPr/>
            </a:pPr>
            <a:r>
              <a:rPr lang="pl-PL" sz="2900" b="1" dirty="0">
                <a:solidFill>
                  <a:schemeClr val="tx2"/>
                </a:solidFill>
                <a:latin typeface="Century Gothic" panose="020B0502020202020204" pitchFamily="34" charset="0"/>
              </a:rPr>
              <a:t>Ostatné inovačné opatrenia</a:t>
            </a:r>
          </a:p>
          <a:p>
            <a:pPr marL="450850" indent="-450850" algn="l">
              <a:defRPr/>
            </a:pPr>
            <a:r>
              <a:rPr lang="pl-PL" sz="2900" b="1" dirty="0">
                <a:solidFill>
                  <a:schemeClr val="tx2"/>
                </a:solidFill>
                <a:latin typeface="Century Gothic" panose="020B0502020202020204" pitchFamily="34" charset="0"/>
              </a:rPr>
              <a:t>	</a:t>
            </a:r>
            <a:r>
              <a:rPr lang="pl-PL" sz="2900" dirty="0" smtClean="0">
                <a:solidFill>
                  <a:schemeClr val="tx2"/>
                </a:solidFill>
                <a:latin typeface="Century Gothic" panose="020B0502020202020204" pitchFamily="34" charset="0"/>
              </a:rPr>
              <a:t>Opatrenia </a:t>
            </a:r>
            <a:r>
              <a:rPr lang="pl-PL" sz="2900" dirty="0">
                <a:solidFill>
                  <a:schemeClr val="tx2"/>
                </a:solidFill>
                <a:latin typeface="Century Gothic" panose="020B0502020202020204" pitchFamily="34" charset="0"/>
              </a:rPr>
              <a:t>nespadajúce pod </a:t>
            </a:r>
            <a:r>
              <a:rPr lang="sk-SK" sz="2900" dirty="0">
                <a:solidFill>
                  <a:schemeClr val="tx2"/>
                </a:solidFill>
                <a:latin typeface="Century Gothic" panose="020B0502020202020204" pitchFamily="34" charset="0"/>
              </a:rPr>
              <a:t>vyššie</a:t>
            </a:r>
            <a:r>
              <a:rPr lang="pl-PL" sz="2900" dirty="0">
                <a:solidFill>
                  <a:schemeClr val="tx2"/>
                </a:solidFill>
                <a:latin typeface="Century Gothic" panose="020B0502020202020204" pitchFamily="34" charset="0"/>
              </a:rPr>
              <a:t> uvedené inovačné </a:t>
            </a:r>
            <a:r>
              <a:rPr lang="sk-SK" sz="2900" dirty="0" smtClean="0">
                <a:solidFill>
                  <a:schemeClr val="tx2"/>
                </a:solidFill>
                <a:latin typeface="Century Gothic" panose="020B0502020202020204" pitchFamily="34" charset="0"/>
              </a:rPr>
              <a:t>opatrenia.</a:t>
            </a:r>
            <a:endParaRPr lang="pl-PL" sz="2900" dirty="0">
              <a:solidFill>
                <a:schemeClr val="tx2"/>
              </a:solidFill>
              <a:latin typeface="Century Gothic" panose="020B0502020202020204" pitchFamily="34" charset="0"/>
            </a:endParaRPr>
          </a:p>
        </p:txBody>
      </p:sp>
      <p:sp>
        <p:nvSpPr>
          <p:cNvPr id="12" name="BlokTextu 11"/>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22113506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95424" y="334316"/>
            <a:ext cx="7772400" cy="864095"/>
          </a:xfrm>
        </p:spPr>
        <p:txBody>
          <a:bodyPr>
            <a:normAutofit/>
          </a:bodyPr>
          <a:lstStyle/>
          <a:p>
            <a:pPr algn="l"/>
            <a:r>
              <a:rPr lang="sk-SK" altLang="sk-SK" sz="2700" dirty="0" smtClean="0">
                <a:solidFill>
                  <a:schemeClr val="tx2"/>
                </a:solidFill>
                <a:latin typeface="Century Gothic" panose="020B0502020202020204" pitchFamily="34" charset="0"/>
              </a:rPr>
              <a:t>II</a:t>
            </a:r>
            <a:r>
              <a:rPr lang="sk-SK" altLang="sk-SK" sz="2800" dirty="0" smtClean="0">
                <a:solidFill>
                  <a:schemeClr val="tx2"/>
                </a:solidFill>
                <a:latin typeface="Century Gothic" panose="020B0502020202020204" pitchFamily="34" charset="0"/>
              </a:rPr>
              <a:t>. Oprávnenosť aktivít realizácie projektu</a:t>
            </a:r>
            <a:endParaRPr lang="en-US" sz="2800" b="1" dirty="0"/>
          </a:p>
        </p:txBody>
      </p:sp>
      <p:sp>
        <p:nvSpPr>
          <p:cNvPr id="13" name="Zástupný symbol obsahu 2"/>
          <p:cNvSpPr txBox="1">
            <a:spLocks/>
          </p:cNvSpPr>
          <p:nvPr/>
        </p:nvSpPr>
        <p:spPr>
          <a:xfrm>
            <a:off x="457200" y="1196753"/>
            <a:ext cx="8229600" cy="450098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marL="1339850" indent="-1339850" algn="l">
              <a:defRPr/>
            </a:pPr>
            <a:endParaRPr lang="pl-PL" sz="2000" b="1" dirty="0" smtClean="0">
              <a:solidFill>
                <a:schemeClr val="tx2"/>
              </a:solidFill>
              <a:latin typeface="Century Gothic" panose="020B0502020202020204" pitchFamily="34" charset="0"/>
            </a:endParaRPr>
          </a:p>
          <a:p>
            <a:pPr algn="just">
              <a:defRPr/>
            </a:pPr>
            <a:r>
              <a:rPr lang="sk-SK" sz="1600" b="1" dirty="0" smtClean="0">
                <a:solidFill>
                  <a:schemeClr val="tx2"/>
                </a:solidFill>
                <a:latin typeface="Century Gothic" panose="020B0502020202020204" pitchFamily="34" charset="0"/>
              </a:rPr>
              <a:t>Výsledkom realizácie hlavnej aktivity </a:t>
            </a:r>
            <a:r>
              <a:rPr lang="sk-SK" sz="1600" dirty="0" smtClean="0">
                <a:solidFill>
                  <a:schemeClr val="tx2"/>
                </a:solidFill>
                <a:latin typeface="Century Gothic" panose="020B0502020202020204" pitchFamily="34" charset="0"/>
              </a:rPr>
              <a:t>projektu musí byť dosiahnutie minimálne jedného z nasledovných typov inovácie:</a:t>
            </a:r>
            <a:r>
              <a:rPr lang="pl-PL" sz="1600" dirty="0" smtClean="0">
                <a:solidFill>
                  <a:schemeClr val="tx2"/>
                </a:solidFill>
                <a:latin typeface="Century Gothic" panose="020B0502020202020204" pitchFamily="34" charset="0"/>
              </a:rPr>
              <a:t> </a:t>
            </a:r>
            <a:r>
              <a:rPr lang="pl-PL" sz="1600" dirty="0">
                <a:solidFill>
                  <a:schemeClr val="tx2"/>
                </a:solidFill>
                <a:latin typeface="Century Gothic" panose="020B0502020202020204" pitchFamily="34" charset="0"/>
              </a:rPr>
              <a:t>	</a:t>
            </a:r>
            <a:endParaRPr lang="pl-PL" sz="1600" dirty="0" smtClean="0">
              <a:solidFill>
                <a:schemeClr val="tx2"/>
              </a:solidFill>
              <a:latin typeface="Century Gothic" panose="020B0502020202020204" pitchFamily="34" charset="0"/>
            </a:endParaRPr>
          </a:p>
          <a:p>
            <a:pPr marL="1365250" lvl="2" indent="-450850" algn="just">
              <a:buFont typeface="+mj-lt"/>
              <a:buAutoNum type="alphaLcParenR"/>
              <a:defRPr/>
            </a:pPr>
            <a:r>
              <a:rPr lang="pl-PL" sz="1600" dirty="0" smtClean="0">
                <a:solidFill>
                  <a:schemeClr val="tx2"/>
                </a:solidFill>
                <a:latin typeface="Century Gothic" panose="020B0502020202020204" pitchFamily="34" charset="0"/>
              </a:rPr>
              <a:t>inovácia produktu,</a:t>
            </a:r>
          </a:p>
          <a:p>
            <a:pPr marL="1365250" lvl="2" indent="-450850" algn="just">
              <a:buFont typeface="+mj-lt"/>
              <a:buAutoNum type="alphaLcParenR"/>
              <a:defRPr/>
            </a:pPr>
            <a:r>
              <a:rPr lang="pl-PL" sz="1600" dirty="0" smtClean="0">
                <a:solidFill>
                  <a:schemeClr val="tx2"/>
                </a:solidFill>
                <a:latin typeface="Century Gothic" panose="020B0502020202020204" pitchFamily="34" charset="0"/>
              </a:rPr>
              <a:t>inovácia procesu,</a:t>
            </a:r>
          </a:p>
          <a:p>
            <a:pPr marL="1365250" lvl="2" indent="-450850" algn="just">
              <a:buFont typeface="+mj-lt"/>
              <a:buAutoNum type="alphaLcParenR"/>
              <a:defRPr/>
            </a:pPr>
            <a:r>
              <a:rPr lang="pl-PL" sz="1600" dirty="0" smtClean="0">
                <a:solidFill>
                  <a:schemeClr val="tx2"/>
                </a:solidFill>
                <a:latin typeface="Century Gothic" panose="020B0502020202020204" pitchFamily="34" charset="0"/>
              </a:rPr>
              <a:t>organizačná inovácia. </a:t>
            </a:r>
          </a:p>
          <a:p>
            <a:pPr algn="just">
              <a:defRPr/>
            </a:pPr>
            <a:endParaRPr lang="sk-SK" sz="1600" b="1" dirty="0" smtClean="0">
              <a:solidFill>
                <a:schemeClr val="tx2"/>
              </a:solidFill>
              <a:latin typeface="Century Gothic" panose="020B0502020202020204" pitchFamily="34" charset="0"/>
            </a:endParaRPr>
          </a:p>
          <a:p>
            <a:pPr algn="just">
              <a:defRPr/>
            </a:pPr>
            <a:r>
              <a:rPr lang="sk-SK" sz="1600" b="1" dirty="0" smtClean="0">
                <a:solidFill>
                  <a:schemeClr val="tx2"/>
                </a:solidFill>
                <a:latin typeface="Century Gothic" panose="020B0502020202020204" pitchFamily="34" charset="0"/>
              </a:rPr>
              <a:t>Pravidlá:</a:t>
            </a:r>
          </a:p>
          <a:p>
            <a:pPr marL="514350" indent="-514350" algn="just">
              <a:buFont typeface="Arial" panose="020B0604020202020204" pitchFamily="34" charset="0"/>
              <a:buChar char="•"/>
              <a:defRPr/>
            </a:pPr>
            <a:r>
              <a:rPr lang="pl-PL" sz="1600" dirty="0" smtClean="0">
                <a:solidFill>
                  <a:schemeClr val="tx2"/>
                </a:solidFill>
                <a:latin typeface="Century Gothic" panose="020B0502020202020204" pitchFamily="34" charset="0"/>
              </a:rPr>
              <a:t>Žiadateľ môže kombinovať inováciu produktu a inováciu procesu.</a:t>
            </a:r>
            <a:endParaRPr lang="sk-SK" sz="1600" dirty="0">
              <a:solidFill>
                <a:schemeClr val="tx2"/>
              </a:solidFill>
              <a:latin typeface="Century Gothic" panose="020B0502020202020204" pitchFamily="34" charset="0"/>
            </a:endParaRPr>
          </a:p>
          <a:p>
            <a:pPr marL="514350"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Organizačná inovácia môže byť výsledkom realizácie hlavnej aktivity </a:t>
            </a:r>
            <a:r>
              <a:rPr lang="sk-SK" sz="1600" b="1" dirty="0" smtClean="0">
                <a:solidFill>
                  <a:schemeClr val="tx2"/>
                </a:solidFill>
                <a:latin typeface="Century Gothic" panose="020B0502020202020204" pitchFamily="34" charset="0"/>
              </a:rPr>
              <a:t>iba</a:t>
            </a:r>
            <a:r>
              <a:rPr lang="sk-SK" sz="1600" dirty="0" smtClean="0">
                <a:solidFill>
                  <a:schemeClr val="tx2"/>
                </a:solidFill>
                <a:latin typeface="Century Gothic" panose="020B0502020202020204" pitchFamily="34" charset="0"/>
              </a:rPr>
              <a:t> v kom</a:t>
            </a:r>
            <a:r>
              <a:rPr lang="pl-PL" sz="1600" dirty="0" smtClean="0">
                <a:solidFill>
                  <a:schemeClr val="tx2"/>
                </a:solidFill>
                <a:latin typeface="Century Gothic" panose="020B0502020202020204" pitchFamily="34" charset="0"/>
              </a:rPr>
              <a:t>binácii </a:t>
            </a:r>
            <a:r>
              <a:rPr lang="pl-PL" sz="1600" dirty="0">
                <a:solidFill>
                  <a:schemeClr val="tx2"/>
                </a:solidFill>
                <a:latin typeface="Century Gothic" panose="020B0502020202020204" pitchFamily="34" charset="0"/>
              </a:rPr>
              <a:t>s </a:t>
            </a:r>
            <a:r>
              <a:rPr lang="pl-PL" sz="1600" dirty="0" smtClean="0">
                <a:solidFill>
                  <a:schemeClr val="tx2"/>
                </a:solidFill>
                <a:latin typeface="Century Gothic" panose="020B0502020202020204" pitchFamily="34" charset="0"/>
              </a:rPr>
              <a:t>inováciou </a:t>
            </a:r>
            <a:r>
              <a:rPr lang="pl-PL" sz="1600" dirty="0">
                <a:solidFill>
                  <a:schemeClr val="tx2"/>
                </a:solidFill>
                <a:latin typeface="Century Gothic" panose="020B0502020202020204" pitchFamily="34" charset="0"/>
              </a:rPr>
              <a:t>produktu </a:t>
            </a:r>
            <a:r>
              <a:rPr lang="pl-PL" sz="1600" dirty="0" smtClean="0">
                <a:solidFill>
                  <a:schemeClr val="tx2"/>
                </a:solidFill>
                <a:latin typeface="Century Gothic" panose="020B0502020202020204" pitchFamily="34" charset="0"/>
              </a:rPr>
              <a:t>a/alebo inováciou procesu, t.j. nemôže byť samostatne.</a:t>
            </a:r>
            <a:endParaRPr lang="pl-PL" sz="1600" dirty="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904677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75756" y="338157"/>
            <a:ext cx="7772400" cy="864095"/>
          </a:xfrm>
        </p:spPr>
        <p:txBody>
          <a:bodyPr>
            <a:normAutofit/>
          </a:bodyPr>
          <a:lstStyle/>
          <a:p>
            <a:pPr algn="l"/>
            <a:r>
              <a:rPr lang="sk-SK" altLang="sk-SK" sz="2700" dirty="0" smtClean="0">
                <a:solidFill>
                  <a:schemeClr val="tx2"/>
                </a:solidFill>
                <a:latin typeface="Century Gothic" panose="020B0502020202020204" pitchFamily="34" charset="0"/>
              </a:rPr>
              <a:t>II</a:t>
            </a:r>
            <a:r>
              <a:rPr lang="sk-SK" altLang="sk-SK" sz="2800" dirty="0" smtClean="0">
                <a:solidFill>
                  <a:schemeClr val="tx2"/>
                </a:solidFill>
                <a:latin typeface="Century Gothic" panose="020B0502020202020204" pitchFamily="34" charset="0"/>
              </a:rPr>
              <a:t>. Oprávnenosť aktivít realizácie projektu</a:t>
            </a:r>
            <a:endParaRPr lang="en-US" sz="2800" b="1" dirty="0"/>
          </a:p>
        </p:txBody>
      </p:sp>
      <p:sp>
        <p:nvSpPr>
          <p:cNvPr id="13" name="Zástupný symbol obsahu 2"/>
          <p:cNvSpPr txBox="1">
            <a:spLocks/>
          </p:cNvSpPr>
          <p:nvPr/>
        </p:nvSpPr>
        <p:spPr>
          <a:xfrm>
            <a:off x="475756" y="1306090"/>
            <a:ext cx="8229600" cy="4319934"/>
          </a:xfrm>
          <a:prstGeom prst="rect">
            <a:avLst/>
          </a:prstGeom>
        </p:spPr>
        <p:txBody>
          <a:bodyPr vert="horz" lIns="91440" tIns="45720" rIns="91440" bIns="45720" rtlCol="0">
            <a:normAutofit fontScale="8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2100" b="1" dirty="0" smtClean="0">
                <a:solidFill>
                  <a:schemeClr val="accent2"/>
                </a:solidFill>
                <a:latin typeface="Century Gothic" panose="020B0502020202020204" pitchFamily="34" charset="0"/>
              </a:rPr>
              <a:t>12. </a:t>
            </a:r>
            <a:r>
              <a:rPr lang="sk-SK" sz="2100" b="1" dirty="0">
                <a:solidFill>
                  <a:schemeClr val="accent2"/>
                </a:solidFill>
                <a:latin typeface="Century Gothic" panose="020B0502020202020204" pitchFamily="34" charset="0"/>
              </a:rPr>
              <a:t>Podmienka oprávnenosti  aktivít projektu</a:t>
            </a:r>
          </a:p>
          <a:p>
            <a:pPr algn="l">
              <a:defRPr/>
            </a:pPr>
            <a:endParaRPr lang="sk-SK" sz="1300" b="1" dirty="0" smtClean="0">
              <a:solidFill>
                <a:schemeClr val="accent2"/>
              </a:solidFill>
              <a:latin typeface="Century Gothic" panose="020B0502020202020204" pitchFamily="34" charset="0"/>
            </a:endParaRPr>
          </a:p>
          <a:p>
            <a:pPr marL="1339850" indent="-1339850" algn="just">
              <a:defRPr/>
            </a:pPr>
            <a:r>
              <a:rPr lang="pl-PL" sz="1900" b="1" dirty="0">
                <a:solidFill>
                  <a:schemeClr val="tx2"/>
                </a:solidFill>
                <a:latin typeface="Century Gothic" panose="020B0502020202020204" pitchFamily="34" charset="0"/>
              </a:rPr>
              <a:t>Inovácia produktu</a:t>
            </a:r>
          </a:p>
          <a:p>
            <a:pPr marL="363538" indent="-363538" algn="just">
              <a:defRPr/>
            </a:pPr>
            <a:r>
              <a:rPr lang="pl-PL" sz="1900" b="1" dirty="0" smtClean="0">
                <a:solidFill>
                  <a:schemeClr val="tx2"/>
                </a:solidFill>
                <a:latin typeface="Century Gothic" panose="020B0502020202020204" pitchFamily="34" charset="0"/>
              </a:rPr>
              <a:t>	</a:t>
            </a:r>
            <a:r>
              <a:rPr lang="pl-PL" sz="1900" dirty="0" smtClean="0">
                <a:solidFill>
                  <a:schemeClr val="tx2"/>
                </a:solidFill>
                <a:latin typeface="Century Gothic" panose="020B0502020202020204" pitchFamily="34" charset="0"/>
              </a:rPr>
              <a:t>Predstavuje</a:t>
            </a:r>
            <a:r>
              <a:rPr lang="pl-PL" sz="1900" b="1" dirty="0" smtClean="0">
                <a:solidFill>
                  <a:schemeClr val="tx2"/>
                </a:solidFill>
                <a:latin typeface="Century Gothic" panose="020B0502020202020204" pitchFamily="34" charset="0"/>
              </a:rPr>
              <a:t> </a:t>
            </a:r>
            <a:r>
              <a:rPr lang="pl-PL" sz="1900" dirty="0" smtClean="0">
                <a:solidFill>
                  <a:schemeClr val="tx2"/>
                </a:solidFill>
                <a:latin typeface="Century Gothic" panose="020B0502020202020204" pitchFamily="34" charset="0"/>
              </a:rPr>
              <a:t>vznik </a:t>
            </a:r>
            <a:r>
              <a:rPr lang="pl-PL" sz="1900" dirty="0">
                <a:solidFill>
                  <a:schemeClr val="tx2"/>
                </a:solidFill>
                <a:latin typeface="Century Gothic" panose="020B0502020202020204" pitchFamily="34" charset="0"/>
              </a:rPr>
              <a:t>nového výrobku alebo služby (produktu), resp. podstatnú zmenu (vylepšenie) produktu spočívajúcu v jeho výrazne zdokonalených vlastnostiach alebo účele </a:t>
            </a:r>
            <a:r>
              <a:rPr lang="pl-PL" sz="1900" dirty="0" smtClean="0">
                <a:solidFill>
                  <a:schemeClr val="tx2"/>
                </a:solidFill>
                <a:latin typeface="Century Gothic" panose="020B0502020202020204" pitchFamily="34" charset="0"/>
              </a:rPr>
              <a:t>využitia.</a:t>
            </a:r>
            <a:endParaRPr lang="pl-PL" sz="1900" dirty="0">
              <a:solidFill>
                <a:schemeClr val="tx2"/>
              </a:solidFill>
              <a:latin typeface="Century Gothic" panose="020B0502020202020204" pitchFamily="34" charset="0"/>
            </a:endParaRPr>
          </a:p>
          <a:p>
            <a:pPr marL="1339850" indent="-1339850" algn="just">
              <a:defRPr/>
            </a:pPr>
            <a:r>
              <a:rPr lang="pl-PL" sz="1900" b="1" dirty="0">
                <a:solidFill>
                  <a:schemeClr val="tx2"/>
                </a:solidFill>
                <a:latin typeface="Century Gothic" panose="020B0502020202020204" pitchFamily="34" charset="0"/>
              </a:rPr>
              <a:t>Inovácia procesu</a:t>
            </a:r>
          </a:p>
          <a:p>
            <a:pPr marL="363538" indent="-363538" algn="just">
              <a:defRPr/>
            </a:pPr>
            <a:r>
              <a:rPr lang="pl-PL" sz="1900" dirty="0" smtClean="0">
                <a:solidFill>
                  <a:schemeClr val="tx2"/>
                </a:solidFill>
                <a:latin typeface="Century Gothic" panose="020B0502020202020204" pitchFamily="34" charset="0"/>
              </a:rPr>
              <a:t>	Predstavuje </a:t>
            </a:r>
            <a:r>
              <a:rPr lang="pl-PL" sz="1900" dirty="0">
                <a:solidFill>
                  <a:schemeClr val="tx2"/>
                </a:solidFill>
                <a:latin typeface="Century Gothic" panose="020B0502020202020204" pitchFamily="34" charset="0"/>
              </a:rPr>
              <a:t>zavedenie nového významne lepšieho výrobného postupu alebo realizácia podstatnej zmeny (zlepšenia) existujúceho výrobného postupu, dodávateľskej a/alebo distribučnej metódy v </a:t>
            </a:r>
            <a:r>
              <a:rPr lang="pl-PL" sz="1900" dirty="0" smtClean="0">
                <a:solidFill>
                  <a:schemeClr val="tx2"/>
                </a:solidFill>
                <a:latin typeface="Century Gothic" panose="020B0502020202020204" pitchFamily="34" charset="0"/>
              </a:rPr>
              <a:t>podniku s </a:t>
            </a:r>
            <a:r>
              <a:rPr lang="pl-PL" sz="1900" dirty="0">
                <a:solidFill>
                  <a:schemeClr val="tx2"/>
                </a:solidFill>
                <a:latin typeface="Century Gothic" panose="020B0502020202020204" pitchFamily="34" charset="0"/>
              </a:rPr>
              <a:t>cieľom zabezpečenia zlepšenia kvality, efektívnosti a pružnosti výrobnej či dodávateľskej činnosti, zmiernenia negatívneho vplyvu na životné prostredie a zníženia energetickej </a:t>
            </a:r>
            <a:r>
              <a:rPr lang="pl-PL" sz="1900" dirty="0" smtClean="0">
                <a:solidFill>
                  <a:schemeClr val="tx2"/>
                </a:solidFill>
                <a:latin typeface="Century Gothic" panose="020B0502020202020204" pitchFamily="34" charset="0"/>
              </a:rPr>
              <a:t>náročnosti.</a:t>
            </a:r>
            <a:endParaRPr lang="pl-PL" sz="1900" dirty="0">
              <a:solidFill>
                <a:schemeClr val="tx2"/>
              </a:solidFill>
              <a:latin typeface="Century Gothic" panose="020B0502020202020204" pitchFamily="34" charset="0"/>
            </a:endParaRPr>
          </a:p>
          <a:p>
            <a:pPr marL="1339850" indent="-1339850" algn="just">
              <a:defRPr/>
            </a:pPr>
            <a:r>
              <a:rPr lang="pl-PL" sz="1900" b="1" dirty="0">
                <a:solidFill>
                  <a:schemeClr val="tx2"/>
                </a:solidFill>
                <a:latin typeface="Century Gothic" panose="020B0502020202020204" pitchFamily="34" charset="0"/>
              </a:rPr>
              <a:t>Organizačná </a:t>
            </a:r>
            <a:r>
              <a:rPr lang="pl-PL" sz="1900" b="1" dirty="0" smtClean="0">
                <a:solidFill>
                  <a:schemeClr val="tx2"/>
                </a:solidFill>
                <a:latin typeface="Century Gothic" panose="020B0502020202020204" pitchFamily="34" charset="0"/>
              </a:rPr>
              <a:t>inovácia</a:t>
            </a:r>
            <a:endParaRPr lang="pl-PL" sz="1900" b="1" dirty="0">
              <a:solidFill>
                <a:schemeClr val="tx2"/>
              </a:solidFill>
              <a:latin typeface="Century Gothic" panose="020B0502020202020204" pitchFamily="34" charset="0"/>
            </a:endParaRPr>
          </a:p>
          <a:p>
            <a:pPr marL="363538" indent="-363538" algn="just">
              <a:defRPr/>
            </a:pPr>
            <a:r>
              <a:rPr lang="pl-PL" sz="1900" dirty="0" smtClean="0">
                <a:solidFill>
                  <a:schemeClr val="tx2"/>
                </a:solidFill>
                <a:latin typeface="Century Gothic" panose="020B0502020202020204" pitchFamily="34" charset="0"/>
              </a:rPr>
              <a:t>	Organizačné </a:t>
            </a:r>
            <a:r>
              <a:rPr lang="pl-PL" sz="1900" dirty="0">
                <a:solidFill>
                  <a:schemeClr val="tx2"/>
                </a:solidFill>
                <a:latin typeface="Century Gothic" panose="020B0502020202020204" pitchFamily="34" charset="0"/>
              </a:rPr>
              <a:t>inovácie zahŕňajú </a:t>
            </a:r>
            <a:r>
              <a:rPr lang="pl-PL" sz="1900" dirty="0" smtClean="0">
                <a:solidFill>
                  <a:schemeClr val="tx2"/>
                </a:solidFill>
                <a:latin typeface="Century Gothic" panose="020B0502020202020204" pitchFamily="34" charset="0"/>
              </a:rPr>
              <a:t>zmenu </a:t>
            </a:r>
            <a:r>
              <a:rPr lang="pl-PL" sz="1900" dirty="0">
                <a:solidFill>
                  <a:schemeClr val="tx2"/>
                </a:solidFill>
                <a:latin typeface="Century Gothic" panose="020B0502020202020204" pitchFamily="34" charset="0"/>
              </a:rPr>
              <a:t>existujúcich a/alebo zavedenie nových metód organizácie procesov podniku v internom prostredí ako aj smerom do externého prostredia, t</a:t>
            </a:r>
            <a:r>
              <a:rPr lang="pl-PL" sz="1900" dirty="0" smtClean="0">
                <a:solidFill>
                  <a:schemeClr val="tx2"/>
                </a:solidFill>
                <a:latin typeface="Century Gothic" panose="020B0502020202020204" pitchFamily="34" charset="0"/>
              </a:rPr>
              <a:t>. j</a:t>
            </a:r>
            <a:r>
              <a:rPr lang="pl-PL" sz="1900" dirty="0">
                <a:solidFill>
                  <a:schemeClr val="tx2"/>
                </a:solidFill>
                <a:latin typeface="Century Gothic" panose="020B0502020202020204" pitchFamily="34" charset="0"/>
              </a:rPr>
              <a:t>. zmenu organizácie pracoviska alebo vonkajších </a:t>
            </a:r>
            <a:r>
              <a:rPr lang="pl-PL" sz="1900" dirty="0" smtClean="0">
                <a:solidFill>
                  <a:schemeClr val="tx2"/>
                </a:solidFill>
                <a:latin typeface="Century Gothic" panose="020B0502020202020204" pitchFamily="34" charset="0"/>
              </a:rPr>
              <a:t>vzťahov </a:t>
            </a:r>
            <a:r>
              <a:rPr lang="pl-PL" sz="1900" dirty="0">
                <a:solidFill>
                  <a:schemeClr val="tx2"/>
                </a:solidFill>
                <a:latin typeface="Century Gothic" panose="020B0502020202020204" pitchFamily="34" charset="0"/>
              </a:rPr>
              <a:t>s cieľom skvalitniť inovatívnu kapacitu podniku alebo charakteristiky výkonnosti, ako napr. kvalitu alebo efektívnosť pracovných </a:t>
            </a:r>
            <a:r>
              <a:rPr lang="pl-PL" sz="1900" dirty="0" smtClean="0">
                <a:solidFill>
                  <a:schemeClr val="tx2"/>
                </a:solidFill>
                <a:latin typeface="Century Gothic" panose="020B0502020202020204" pitchFamily="34" charset="0"/>
              </a:rPr>
              <a:t>tokov.</a:t>
            </a:r>
            <a:endParaRPr lang="pl-PL" sz="1900" dirty="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607481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81513" y="26064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3" name="Zástupný symbol obsahu 2"/>
          <p:cNvSpPr txBox="1">
            <a:spLocks/>
          </p:cNvSpPr>
          <p:nvPr/>
        </p:nvSpPr>
        <p:spPr>
          <a:xfrm>
            <a:off x="481513" y="1187152"/>
            <a:ext cx="8229600" cy="431993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algn="l">
              <a:defRPr/>
            </a:pPr>
            <a:endParaRPr lang="sk-SK" sz="2400" b="1" dirty="0" smtClean="0">
              <a:solidFill>
                <a:schemeClr val="accent2"/>
              </a:solidFill>
              <a:latin typeface="Century Gothic" panose="020B0502020202020204" pitchFamily="34" charset="0"/>
            </a:endParaRPr>
          </a:p>
          <a:p>
            <a:pPr marL="1339850" indent="-1339850" algn="l">
              <a:defRPr/>
            </a:pPr>
            <a:r>
              <a:rPr lang="pl-PL" sz="1600" b="1" dirty="0" smtClean="0">
                <a:solidFill>
                  <a:schemeClr val="tx2"/>
                </a:solidFill>
                <a:latin typeface="Century Gothic" panose="020B0502020202020204" pitchFamily="34" charset="0"/>
              </a:rPr>
              <a:t>2. Realizácia projektu je počiatočnou investíciou</a:t>
            </a:r>
            <a:r>
              <a:rPr lang="pl-PL" sz="1600" dirty="0" smtClean="0">
                <a:solidFill>
                  <a:schemeClr val="tx2"/>
                </a:solidFill>
                <a:latin typeface="Century Gothic" panose="020B0502020202020204" pitchFamily="34" charset="0"/>
              </a:rPr>
              <a:t>, ktorou je investícia do hmotných / nehmotných aktív týkajúca sa:</a:t>
            </a:r>
          </a:p>
          <a:p>
            <a:pPr marL="1339850" indent="-1339850" algn="l">
              <a:defRPr/>
            </a:pPr>
            <a:endParaRPr lang="pl-PL" sz="1600" dirty="0" smtClean="0">
              <a:solidFill>
                <a:schemeClr val="tx2"/>
              </a:solidFill>
              <a:latin typeface="Century Gothic" panose="020B0502020202020204" pitchFamily="34" charset="0"/>
            </a:endParaRPr>
          </a:p>
          <a:p>
            <a:pPr marL="450850" indent="-450850" algn="l">
              <a:buFont typeface="+mj-lt"/>
              <a:buAutoNum type="romanLcPeriod"/>
              <a:defRPr/>
            </a:pPr>
            <a:r>
              <a:rPr lang="pl-PL" sz="1600" dirty="0">
                <a:solidFill>
                  <a:schemeClr val="tx2"/>
                </a:solidFill>
                <a:latin typeface="Century Gothic" panose="020B0502020202020204" pitchFamily="34" charset="0"/>
              </a:rPr>
              <a:t>založenia novej prevádzkarne</a:t>
            </a:r>
            <a:r>
              <a:rPr lang="pl-PL" sz="1600" dirty="0" smtClean="0">
                <a:solidFill>
                  <a:schemeClr val="tx2"/>
                </a:solidFill>
                <a:latin typeface="Century Gothic" panose="020B0502020202020204" pitchFamily="34" charset="0"/>
              </a:rPr>
              <a:t>,</a:t>
            </a:r>
            <a:endParaRPr lang="pl-PL" sz="1600" dirty="0">
              <a:solidFill>
                <a:schemeClr val="tx2"/>
              </a:solidFill>
              <a:latin typeface="Century Gothic" panose="020B0502020202020204" pitchFamily="34" charset="0"/>
            </a:endParaRPr>
          </a:p>
          <a:p>
            <a:pPr marL="450850" indent="-450850" algn="l">
              <a:buFont typeface="+mj-lt"/>
              <a:buAutoNum type="romanLcPeriod"/>
              <a:defRPr/>
            </a:pPr>
            <a:r>
              <a:rPr lang="pl-PL" sz="1600" dirty="0">
                <a:solidFill>
                  <a:schemeClr val="tx2"/>
                </a:solidFill>
                <a:latin typeface="Century Gothic" panose="020B0502020202020204" pitchFamily="34" charset="0"/>
              </a:rPr>
              <a:t>diverzifikácie výroby prevádzkarne na výrobky, ktoré sa predtým v prevádzkarni nevyrábali, </a:t>
            </a:r>
            <a:endParaRPr lang="pl-PL" sz="1600" dirty="0" smtClean="0">
              <a:solidFill>
                <a:schemeClr val="tx2"/>
              </a:solidFill>
              <a:latin typeface="Century Gothic" panose="020B0502020202020204" pitchFamily="34" charset="0"/>
            </a:endParaRPr>
          </a:p>
          <a:p>
            <a:pPr marL="450850" indent="-450850" algn="l">
              <a:buFont typeface="+mj-lt"/>
              <a:buAutoNum type="romanLcPeriod"/>
              <a:defRPr/>
            </a:pPr>
            <a:r>
              <a:rPr lang="pl-PL" sz="1600" dirty="0" smtClean="0">
                <a:solidFill>
                  <a:schemeClr val="tx2"/>
                </a:solidFill>
                <a:latin typeface="Century Gothic" panose="020B0502020202020204" pitchFamily="34" charset="0"/>
              </a:rPr>
              <a:t>zásadnej </a:t>
            </a:r>
            <a:r>
              <a:rPr lang="pl-PL" sz="1600" dirty="0">
                <a:solidFill>
                  <a:schemeClr val="tx2"/>
                </a:solidFill>
                <a:latin typeface="Century Gothic" panose="020B0502020202020204" pitchFamily="34" charset="0"/>
              </a:rPr>
              <a:t>zmeny celkového výrobného procesu existujúcej </a:t>
            </a:r>
            <a:r>
              <a:rPr lang="pl-PL" sz="1600" dirty="0" smtClean="0">
                <a:solidFill>
                  <a:schemeClr val="tx2"/>
                </a:solidFill>
                <a:latin typeface="Century Gothic" panose="020B0502020202020204" pitchFamily="34" charset="0"/>
              </a:rPr>
              <a:t>prevádzkarne.</a:t>
            </a:r>
          </a:p>
          <a:p>
            <a:pPr marL="450850" indent="-450850" algn="l">
              <a:buFont typeface="+mj-lt"/>
              <a:buAutoNum type="romanLcPeriod"/>
              <a:defRPr/>
            </a:pPr>
            <a:endParaRPr lang="pl-PL" sz="1900" dirty="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904677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81513" y="26064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3" name="Zástupný symbol obsahu 2"/>
          <p:cNvSpPr txBox="1">
            <a:spLocks/>
          </p:cNvSpPr>
          <p:nvPr/>
        </p:nvSpPr>
        <p:spPr>
          <a:xfrm>
            <a:off x="481513" y="1187152"/>
            <a:ext cx="8229600" cy="431993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algn="l">
              <a:defRPr/>
            </a:pPr>
            <a:endParaRPr lang="sk-SK" sz="2400" b="1" dirty="0" smtClean="0">
              <a:solidFill>
                <a:schemeClr val="accent2"/>
              </a:solidFill>
              <a:latin typeface="Century Gothic" panose="020B0502020202020204" pitchFamily="34" charset="0"/>
            </a:endParaRPr>
          </a:p>
          <a:p>
            <a:pPr marL="365760" lvl="1" algn="just">
              <a:buClr>
                <a:schemeClr val="accent2"/>
              </a:buClr>
              <a:buSzPct val="100000"/>
              <a:defRPr/>
            </a:pPr>
            <a:r>
              <a:rPr lang="pl-PL" sz="1600" b="1" dirty="0" smtClean="0">
                <a:solidFill>
                  <a:schemeClr val="tx2"/>
                </a:solidFill>
                <a:latin typeface="Century Gothic" panose="020B0502020202020204" pitchFamily="34" charset="0"/>
              </a:rPr>
              <a:t>Založenie </a:t>
            </a:r>
            <a:r>
              <a:rPr lang="pl-PL" sz="1600" b="1" dirty="0">
                <a:solidFill>
                  <a:schemeClr val="tx2"/>
                </a:solidFill>
                <a:latin typeface="Century Gothic" panose="020B0502020202020204" pitchFamily="34" charset="0"/>
              </a:rPr>
              <a:t>novej </a:t>
            </a:r>
            <a:r>
              <a:rPr lang="pl-PL" sz="1600" b="1" dirty="0" smtClean="0">
                <a:solidFill>
                  <a:schemeClr val="tx2"/>
                </a:solidFill>
                <a:latin typeface="Century Gothic" panose="020B0502020202020204" pitchFamily="34" charset="0"/>
              </a:rPr>
              <a:t>prevádzkarne</a:t>
            </a:r>
          </a:p>
          <a:p>
            <a:pPr marL="365760" lvl="1" algn="just">
              <a:buClr>
                <a:schemeClr val="accent2"/>
              </a:buClr>
              <a:buSzPct val="100000"/>
              <a:defRPr/>
            </a:pPr>
            <a:endParaRPr lang="pl-PL" altLang="sk-SK" sz="1600" b="1" dirty="0">
              <a:solidFill>
                <a:schemeClr val="tx2"/>
              </a:solidFill>
              <a:latin typeface="Century Gothic" panose="020B0502020202020204" pitchFamily="34" charset="0"/>
            </a:endParaRPr>
          </a:p>
          <a:p>
            <a:pPr marL="365760" lvl="1" algn="just">
              <a:buClr>
                <a:schemeClr val="accent2"/>
              </a:buClr>
              <a:buSzPct val="100000"/>
              <a:defRPr/>
            </a:pPr>
            <a:r>
              <a:rPr lang="sk-SK" altLang="sk-SK" sz="1600" dirty="0" smtClean="0">
                <a:solidFill>
                  <a:schemeClr val="tx2"/>
                </a:solidFill>
                <a:latin typeface="Century Gothic" panose="020B0502020202020204" pitchFamily="34" charset="0"/>
              </a:rPr>
              <a:t>Pod novou prevádzkarňou sa rozumie budova (alebo jej časť), resp. stavebný objekt (alebo jeho časť) fyzicky a funkčne odčlenená od budov, resp. stavebných objektov, v ktorých prijímateľ vykonával podnikateľskú činnosť pred začiatkom realizácie aktivít projektu. Nová prevádzkareň musí byť využívaná na účely samostatnej podnikateľskej činnosti, t. j. produkčnej činnosti prijímateľa, ktorá vyplýva zo zrealizovaného projektu (pôvodná podnikateľská činnosť musí ostať zachovaná).</a:t>
            </a: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2982812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81513" y="26064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3" name="Zástupný symbol obsahu 2"/>
          <p:cNvSpPr txBox="1">
            <a:spLocks/>
          </p:cNvSpPr>
          <p:nvPr/>
        </p:nvSpPr>
        <p:spPr>
          <a:xfrm>
            <a:off x="481513" y="1187152"/>
            <a:ext cx="8229600" cy="431993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algn="l">
              <a:defRPr/>
            </a:pPr>
            <a:endParaRPr lang="sk-SK" sz="2400" b="1" dirty="0" smtClean="0">
              <a:solidFill>
                <a:schemeClr val="accent2"/>
              </a:solidFill>
              <a:latin typeface="Century Gothic" panose="020B0502020202020204" pitchFamily="34" charset="0"/>
            </a:endParaRPr>
          </a:p>
          <a:p>
            <a:pPr marL="365760" lvl="1" algn="just">
              <a:buClr>
                <a:schemeClr val="accent2"/>
              </a:buClr>
              <a:buSzPct val="100000"/>
              <a:defRPr/>
            </a:pPr>
            <a:r>
              <a:rPr lang="pl-PL" sz="1600" b="1" dirty="0" smtClean="0">
                <a:solidFill>
                  <a:schemeClr val="tx2"/>
                </a:solidFill>
                <a:latin typeface="Century Gothic" panose="020B0502020202020204" pitchFamily="34" charset="0"/>
              </a:rPr>
              <a:t>Diverzifikácia </a:t>
            </a:r>
            <a:r>
              <a:rPr lang="pl-PL" sz="1600" b="1" dirty="0">
                <a:solidFill>
                  <a:schemeClr val="tx2"/>
                </a:solidFill>
                <a:latin typeface="Century Gothic" panose="020B0502020202020204" pitchFamily="34" charset="0"/>
              </a:rPr>
              <a:t>výroby prevádzkarne na výrobky, ktoré sa predtým v prevádzkarni nevyrábali</a:t>
            </a:r>
          </a:p>
          <a:p>
            <a:pPr marL="365760" lvl="1" algn="just">
              <a:buClr>
                <a:schemeClr val="accent2"/>
              </a:buClr>
              <a:buSzPct val="100000"/>
              <a:defRPr/>
            </a:pPr>
            <a:endParaRPr lang="pl-PL" sz="1600" b="1" dirty="0">
              <a:solidFill>
                <a:schemeClr val="tx2"/>
              </a:solidFill>
              <a:latin typeface="Century Gothic" panose="020B0502020202020204" pitchFamily="34" charset="0"/>
            </a:endParaRPr>
          </a:p>
          <a:p>
            <a:pPr marL="365760" lvl="1" algn="just">
              <a:buClr>
                <a:schemeClr val="accent2"/>
              </a:buClr>
              <a:buSzPct val="100000"/>
              <a:defRPr/>
            </a:pPr>
            <a:r>
              <a:rPr lang="pl-PL" sz="1600" dirty="0">
                <a:solidFill>
                  <a:schemeClr val="tx2"/>
                </a:solidFill>
                <a:latin typeface="Century Gothic" panose="020B0502020202020204" pitchFamily="34" charset="0"/>
              </a:rPr>
              <a:t>V prípade ak ide o diverzifikáciu existujúcej prevádzkarne, musia oprávnené výdavky projektu prevyšovať najmenej o 200 % účtovnú hodnotu znovupoužitých aktív zaevidovanú vo fiškálnom roku predchádzajúcom začatiu prác.</a:t>
            </a: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4018331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81513" y="26064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3" name="Zástupný symbol obsahu 2"/>
          <p:cNvSpPr txBox="1">
            <a:spLocks/>
          </p:cNvSpPr>
          <p:nvPr/>
        </p:nvSpPr>
        <p:spPr>
          <a:xfrm>
            <a:off x="481513" y="1187152"/>
            <a:ext cx="8229600" cy="431993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algn="l">
              <a:defRPr/>
            </a:pPr>
            <a:endParaRPr lang="sk-SK" sz="2400" b="1" dirty="0" smtClean="0">
              <a:solidFill>
                <a:schemeClr val="accent2"/>
              </a:solidFill>
              <a:latin typeface="Century Gothic" panose="020B0502020202020204" pitchFamily="34" charset="0"/>
            </a:endParaRPr>
          </a:p>
          <a:p>
            <a:pPr marL="365760" lvl="1" algn="just">
              <a:buClr>
                <a:schemeClr val="accent2"/>
              </a:buClr>
              <a:buSzPct val="100000"/>
              <a:defRPr/>
            </a:pPr>
            <a:r>
              <a:rPr lang="pl-PL" sz="1600" b="1" dirty="0" smtClean="0">
                <a:solidFill>
                  <a:schemeClr val="tx2"/>
                </a:solidFill>
                <a:latin typeface="Century Gothic" panose="020B0502020202020204" pitchFamily="34" charset="0"/>
              </a:rPr>
              <a:t>Zásadná </a:t>
            </a:r>
            <a:r>
              <a:rPr lang="pl-PL" sz="1600" b="1" dirty="0">
                <a:solidFill>
                  <a:schemeClr val="tx2"/>
                </a:solidFill>
                <a:latin typeface="Century Gothic" panose="020B0502020202020204" pitchFamily="34" charset="0"/>
              </a:rPr>
              <a:t>zmena celkového výrobného procesu existujúcej prevádzkarne</a:t>
            </a:r>
          </a:p>
          <a:p>
            <a:pPr marL="365760" lvl="1" algn="just">
              <a:buClr>
                <a:schemeClr val="accent2"/>
              </a:buClr>
              <a:buSzPct val="100000"/>
              <a:defRPr/>
            </a:pPr>
            <a:endParaRPr lang="pl-PL" sz="1600" b="1" dirty="0">
              <a:solidFill>
                <a:schemeClr val="tx2"/>
              </a:solidFill>
              <a:latin typeface="Century Gothic" panose="020B0502020202020204" pitchFamily="34" charset="0"/>
            </a:endParaRPr>
          </a:p>
          <a:p>
            <a:pPr marL="365760" lvl="1" algn="just">
              <a:buClr>
                <a:schemeClr val="accent2"/>
              </a:buClr>
              <a:buSzPct val="100000"/>
              <a:defRPr/>
            </a:pPr>
            <a:r>
              <a:rPr lang="pl-PL" sz="1600" dirty="0">
                <a:solidFill>
                  <a:schemeClr val="tx2"/>
                </a:solidFill>
                <a:latin typeface="Century Gothic" panose="020B0502020202020204" pitchFamily="34" charset="0"/>
              </a:rPr>
              <a:t>V </a:t>
            </a:r>
            <a:r>
              <a:rPr lang="pl-PL" sz="1600" dirty="0" smtClean="0">
                <a:solidFill>
                  <a:schemeClr val="tx2"/>
                </a:solidFill>
                <a:latin typeface="Century Gothic" panose="020B0502020202020204" pitchFamily="34" charset="0"/>
              </a:rPr>
              <a:t>prípade, </a:t>
            </a:r>
            <a:r>
              <a:rPr lang="pl-PL" sz="1600" dirty="0">
                <a:solidFill>
                  <a:schemeClr val="tx2"/>
                </a:solidFill>
                <a:latin typeface="Century Gothic" panose="020B0502020202020204" pitchFamily="34" charset="0"/>
              </a:rPr>
              <a:t>ak ide o zásadnú zmenu výrobného </a:t>
            </a:r>
            <a:r>
              <a:rPr lang="pl-PL" sz="1600" dirty="0" smtClean="0">
                <a:solidFill>
                  <a:schemeClr val="tx2"/>
                </a:solidFill>
                <a:latin typeface="Century Gothic" panose="020B0502020202020204" pitchFamily="34" charset="0"/>
              </a:rPr>
              <a:t>procesu, </a:t>
            </a:r>
            <a:r>
              <a:rPr lang="pl-PL" sz="1600" dirty="0">
                <a:solidFill>
                  <a:schemeClr val="tx2"/>
                </a:solidFill>
                <a:latin typeface="Century Gothic" panose="020B0502020202020204" pitchFamily="34" charset="0"/>
              </a:rPr>
              <a:t>musia oprávnené výdavky projektu prevyšovať odpisy aktív súvisiacich s činnosťou, ktorá sa má modernizovať, vykonané počas predchádzajúcich troch fiškálnych </a:t>
            </a:r>
            <a:r>
              <a:rPr lang="pl-PL" sz="1600" dirty="0" smtClean="0">
                <a:solidFill>
                  <a:schemeClr val="tx2"/>
                </a:solidFill>
                <a:latin typeface="Century Gothic" panose="020B0502020202020204" pitchFamily="34" charset="0"/>
              </a:rPr>
              <a:t>rokov.</a:t>
            </a:r>
            <a:endParaRPr lang="pl-PL" sz="1600" dirty="0">
              <a:solidFill>
                <a:schemeClr val="tx2"/>
              </a:solidFill>
              <a:latin typeface="Century Gothic" panose="020B0502020202020204" pitchFamily="34" charset="0"/>
            </a:endParaRPr>
          </a:p>
          <a:p>
            <a:pPr algn="just">
              <a:defRPr/>
            </a:pPr>
            <a:endParaRPr lang="sk-SK" sz="24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2332928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81513" y="26064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3" name="Zástupný symbol obsahu 2"/>
          <p:cNvSpPr txBox="1">
            <a:spLocks/>
          </p:cNvSpPr>
          <p:nvPr/>
        </p:nvSpPr>
        <p:spPr>
          <a:xfrm>
            <a:off x="481513" y="1187152"/>
            <a:ext cx="8229600" cy="431993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algn="l">
              <a:defRPr/>
            </a:pPr>
            <a:endParaRPr lang="sk-SK" sz="2400" b="1" dirty="0" smtClean="0">
              <a:solidFill>
                <a:schemeClr val="accent2"/>
              </a:solidFill>
              <a:latin typeface="Century Gothic" panose="020B0502020202020204" pitchFamily="34" charset="0"/>
            </a:endParaRPr>
          </a:p>
          <a:p>
            <a:pPr algn="just">
              <a:defRPr/>
            </a:pPr>
            <a:r>
              <a:rPr lang="sk-SK" sz="1600" b="1" dirty="0" smtClean="0">
                <a:solidFill>
                  <a:schemeClr val="tx2"/>
                </a:solidFill>
                <a:latin typeface="Century Gothic" panose="020B0502020202020204" pitchFamily="34" charset="0"/>
              </a:rPr>
              <a:t>3. Plný súlad so Stratégiou </a:t>
            </a:r>
            <a:r>
              <a:rPr lang="sk-SK" sz="1600" b="1" dirty="0">
                <a:solidFill>
                  <a:schemeClr val="tx2"/>
                </a:solidFill>
                <a:latin typeface="Century Gothic" panose="020B0502020202020204" pitchFamily="34" charset="0"/>
              </a:rPr>
              <a:t>výskumu a inovácií pre inteligentnú </a:t>
            </a:r>
            <a:r>
              <a:rPr lang="sk-SK" sz="1600" b="1" dirty="0" smtClean="0">
                <a:solidFill>
                  <a:schemeClr val="tx2"/>
                </a:solidFill>
                <a:latin typeface="Century Gothic" panose="020B0502020202020204" pitchFamily="34" charset="0"/>
              </a:rPr>
              <a:t>špecializáciu Slovenskej </a:t>
            </a:r>
            <a:r>
              <a:rPr lang="sk-SK" sz="1600" b="1" dirty="0">
                <a:solidFill>
                  <a:schemeClr val="tx2"/>
                </a:solidFill>
                <a:latin typeface="Century Gothic" panose="020B0502020202020204" pitchFamily="34" charset="0"/>
              </a:rPr>
              <a:t>republiky (RIS3 SK</a:t>
            </a:r>
            <a:r>
              <a:rPr lang="sk-SK" sz="1600" b="1" dirty="0" smtClean="0">
                <a:solidFill>
                  <a:schemeClr val="tx2"/>
                </a:solidFill>
                <a:latin typeface="Century Gothic" panose="020B0502020202020204" pitchFamily="34" charset="0"/>
              </a:rPr>
              <a:t>), </a:t>
            </a:r>
            <a:r>
              <a:rPr lang="sk-SK" sz="1600" dirty="0" smtClean="0">
                <a:solidFill>
                  <a:schemeClr val="tx2"/>
                </a:solidFill>
                <a:latin typeface="Century Gothic" panose="020B0502020202020204" pitchFamily="34" charset="0"/>
              </a:rPr>
              <a:t>priama väzba </a:t>
            </a:r>
            <a:r>
              <a:rPr lang="sk-SK" sz="1600" dirty="0">
                <a:solidFill>
                  <a:schemeClr val="tx2"/>
                </a:solidFill>
                <a:latin typeface="Century Gothic" panose="020B0502020202020204" pitchFamily="34" charset="0"/>
              </a:rPr>
              <a:t>na </a:t>
            </a:r>
            <a:r>
              <a:rPr lang="sk-SK" sz="1600" dirty="0" smtClean="0">
                <a:solidFill>
                  <a:schemeClr val="tx2"/>
                </a:solidFill>
                <a:latin typeface="Century Gothic" panose="020B0502020202020204" pitchFamily="34" charset="0"/>
              </a:rPr>
              <a:t>oblasti špecializácie </a:t>
            </a:r>
            <a:r>
              <a:rPr lang="sk-SK" sz="1600" dirty="0">
                <a:solidFill>
                  <a:schemeClr val="tx2"/>
                </a:solidFill>
                <a:latin typeface="Century Gothic" panose="020B0502020202020204" pitchFamily="34" charset="0"/>
              </a:rPr>
              <a:t>definované RIS3 </a:t>
            </a:r>
            <a:r>
              <a:rPr lang="sk-SK" sz="1600" dirty="0" smtClean="0">
                <a:solidFill>
                  <a:schemeClr val="tx2"/>
                </a:solidFill>
                <a:latin typeface="Century Gothic" panose="020B0502020202020204" pitchFamily="34" charset="0"/>
              </a:rPr>
              <a:t>SK:</a:t>
            </a:r>
          </a:p>
          <a:p>
            <a:pPr algn="just">
              <a:defRPr/>
            </a:pPr>
            <a:endParaRPr lang="sk-SK" sz="1600" dirty="0" smtClean="0">
              <a:solidFill>
                <a:schemeClr val="tx2"/>
              </a:solidFill>
              <a:latin typeface="Century Gothic" panose="020B0502020202020204" pitchFamily="34" charset="0"/>
            </a:endParaRPr>
          </a:p>
          <a:p>
            <a:pPr marL="971550" lvl="1" indent="-514350" algn="just">
              <a:buFont typeface="+mj-lt"/>
              <a:buAutoNum type="alphaUcPeriod"/>
              <a:defRPr/>
            </a:pPr>
            <a:r>
              <a:rPr lang="sk-SK" sz="1600" b="1" dirty="0" smtClean="0">
                <a:solidFill>
                  <a:schemeClr val="tx2"/>
                </a:solidFill>
                <a:latin typeface="Century Gothic" panose="020B0502020202020204" pitchFamily="34" charset="0"/>
              </a:rPr>
              <a:t>Oblasti hospodárskej špecializácie:</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automobilový priemysel a strojárstvo,</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spotrebná elektronika a elektrické prístroje,</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informačné a komunikačné produkty a služby,</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výroba a spracovanie železa a ocele.</a:t>
            </a:r>
          </a:p>
          <a:p>
            <a:pPr marL="514350" indent="-514350" algn="just">
              <a:buFont typeface="+mj-lt"/>
              <a:buAutoNum type="alphaUcPeriod"/>
              <a:defRPr/>
            </a:pPr>
            <a:endParaRPr lang="pl-PL" sz="1900" dirty="0" smtClean="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94535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81513" y="26064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3" name="Zástupný symbol obsahu 2"/>
          <p:cNvSpPr txBox="1">
            <a:spLocks/>
          </p:cNvSpPr>
          <p:nvPr/>
        </p:nvSpPr>
        <p:spPr>
          <a:xfrm>
            <a:off x="481513" y="1187152"/>
            <a:ext cx="8229600" cy="431993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algn="l">
              <a:defRPr/>
            </a:pPr>
            <a:endParaRPr lang="sk-SK" sz="2400" b="1" dirty="0" smtClean="0">
              <a:solidFill>
                <a:schemeClr val="accent2"/>
              </a:solidFill>
              <a:latin typeface="Century Gothic" panose="020B0502020202020204" pitchFamily="34" charset="0"/>
            </a:endParaRPr>
          </a:p>
          <a:p>
            <a:pPr marL="971550" lvl="1" indent="-514350" algn="just">
              <a:buFont typeface="+mj-lt"/>
              <a:buAutoNum type="alphaUcPeriod" startAt="2"/>
              <a:defRPr/>
            </a:pPr>
            <a:r>
              <a:rPr lang="sk-SK" sz="1600" b="1" dirty="0" smtClean="0">
                <a:solidFill>
                  <a:schemeClr val="tx2"/>
                </a:solidFill>
                <a:latin typeface="Century Gothic" panose="020B0502020202020204" pitchFamily="34" charset="0"/>
              </a:rPr>
              <a:t>Perspektívne oblasti špecializácie:</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automatizácia, robotika a digitálne technológie,</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spracovanie a zhodnotenie ľahkých kovov a ich zliatin,</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výroba a spracovanie polymérov a progresívnych chemických substancií,</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kreatívny priemysel,</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zhodnocovanie domácej surovinovej základne,</a:t>
            </a:r>
          </a:p>
          <a:p>
            <a:pPr marL="1428750" lvl="2" indent="-514350" algn="just">
              <a:buFont typeface="Arial" panose="020B0604020202020204" pitchFamily="34" charset="0"/>
              <a:buChar char="•"/>
              <a:defRPr/>
            </a:pPr>
            <a:r>
              <a:rPr lang="sk-SK" sz="1600" dirty="0" smtClean="0">
                <a:solidFill>
                  <a:schemeClr val="tx2"/>
                </a:solidFill>
                <a:latin typeface="Century Gothic" panose="020B0502020202020204" pitchFamily="34" charset="0"/>
              </a:rPr>
              <a:t>podpora inovatívnych technológií v oblasti spracovania surovín a odpadov v regióne výskytu.</a:t>
            </a:r>
            <a:endParaRPr lang="pl-PL" sz="1600" dirty="0" smtClean="0">
              <a:solidFill>
                <a:schemeClr val="tx2"/>
              </a:solidFill>
              <a:latin typeface="Century Gothic" panose="020B0502020202020204" pitchFamily="34" charset="0"/>
            </a:endParaRPr>
          </a:p>
          <a:p>
            <a:pPr algn="just">
              <a:defRPr/>
            </a:pPr>
            <a:endParaRPr lang="sk-SK" sz="1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3618180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250" y="0"/>
            <a:ext cx="768350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8"/>
          <p:cNvSpPr/>
          <p:nvPr/>
        </p:nvSpPr>
        <p:spPr>
          <a:xfrm>
            <a:off x="0" y="0"/>
            <a:ext cx="9144000" cy="5767388"/>
          </a:xfrm>
          <a:prstGeom prst="rect">
            <a:avLst/>
          </a:prstGeom>
          <a:solidFill>
            <a:srgbClr val="E19F3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sk-SK"/>
          </a:p>
        </p:txBody>
      </p:sp>
      <p:pic>
        <p:nvPicPr>
          <p:cNvPr id="14"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493" y="150998"/>
            <a:ext cx="768350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7"/>
          <p:cNvSpPr txBox="1">
            <a:spLocks noChangeArrowheads="1"/>
          </p:cNvSpPr>
          <p:nvPr/>
        </p:nvSpPr>
        <p:spPr bwMode="auto">
          <a:xfrm>
            <a:off x="1161406" y="1725457"/>
            <a:ext cx="712598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sk-SK" altLang="sk-SK" sz="2800" b="1" dirty="0">
                <a:solidFill>
                  <a:schemeClr val="bg1"/>
                </a:solidFill>
                <a:latin typeface="Century Gothic" panose="020B0502020202020204" pitchFamily="34" charset="0"/>
              </a:rPr>
              <a:t>Výzva </a:t>
            </a:r>
            <a:r>
              <a:rPr lang="sk-SK" altLang="sk-SK" sz="2800" b="1" dirty="0" smtClean="0">
                <a:solidFill>
                  <a:schemeClr val="bg1"/>
                </a:solidFill>
                <a:latin typeface="Century Gothic" panose="020B0502020202020204" pitchFamily="34" charset="0"/>
              </a:rPr>
              <a:t>na predkladanie </a:t>
            </a:r>
            <a:r>
              <a:rPr lang="sk-SK" altLang="sk-SK" sz="2800" b="1" dirty="0">
                <a:solidFill>
                  <a:schemeClr val="bg1"/>
                </a:solidFill>
                <a:latin typeface="Century Gothic" panose="020B0502020202020204" pitchFamily="34" charset="0"/>
              </a:rPr>
              <a:t/>
            </a:r>
            <a:br>
              <a:rPr lang="sk-SK" altLang="sk-SK" sz="2800" b="1" dirty="0">
                <a:solidFill>
                  <a:schemeClr val="bg1"/>
                </a:solidFill>
                <a:latin typeface="Century Gothic" panose="020B0502020202020204" pitchFamily="34" charset="0"/>
              </a:rPr>
            </a:br>
            <a:r>
              <a:rPr lang="sk-SK" altLang="sk-SK" sz="2800" b="1" dirty="0" smtClean="0">
                <a:solidFill>
                  <a:schemeClr val="bg1"/>
                </a:solidFill>
                <a:latin typeface="Century Gothic" panose="020B0502020202020204" pitchFamily="34" charset="0"/>
              </a:rPr>
              <a:t>žiadostí </a:t>
            </a:r>
            <a:r>
              <a:rPr lang="sk-SK" altLang="sk-SK" sz="2800" b="1" dirty="0">
                <a:solidFill>
                  <a:schemeClr val="bg1"/>
                </a:solidFill>
                <a:latin typeface="Century Gothic" panose="020B0502020202020204" pitchFamily="34" charset="0"/>
              </a:rPr>
              <a:t>o </a:t>
            </a:r>
            <a:r>
              <a:rPr lang="sk-SK" altLang="sk-SK" sz="2800" b="1" dirty="0" smtClean="0">
                <a:solidFill>
                  <a:schemeClr val="bg1"/>
                </a:solidFill>
                <a:latin typeface="Century Gothic" panose="020B0502020202020204" pitchFamily="34" charset="0"/>
              </a:rPr>
              <a:t>poskytnutie nenávratného finančného príspevku</a:t>
            </a:r>
            <a:r>
              <a:rPr lang="sk-SK" altLang="sk-SK" sz="2800" b="1" dirty="0">
                <a:solidFill>
                  <a:schemeClr val="bg1"/>
                </a:solidFill>
                <a:latin typeface="Century Gothic" panose="020B0502020202020204" pitchFamily="34" charset="0"/>
              </a:rPr>
              <a:t/>
            </a:r>
            <a:br>
              <a:rPr lang="sk-SK" altLang="sk-SK" sz="2800" b="1" dirty="0">
                <a:solidFill>
                  <a:schemeClr val="bg1"/>
                </a:solidFill>
                <a:latin typeface="Century Gothic" panose="020B0502020202020204" pitchFamily="34" charset="0"/>
              </a:rPr>
            </a:br>
            <a:r>
              <a:rPr lang="sk-SK" altLang="sk-SK" sz="2800" b="1" dirty="0">
                <a:solidFill>
                  <a:schemeClr val="bg1"/>
                </a:solidFill>
                <a:latin typeface="Century Gothic" panose="020B0502020202020204" pitchFamily="34" charset="0"/>
              </a:rPr>
              <a:t>OPVaI-MH/DP/2016/1.2.2-02</a:t>
            </a:r>
            <a:endParaRPr lang="en-US" altLang="sk-SK" sz="28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584965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Nadpis 1"/>
          <p:cNvSpPr>
            <a:spLocks noGrp="1"/>
          </p:cNvSpPr>
          <p:nvPr>
            <p:ph type="ctrTitle"/>
          </p:nvPr>
        </p:nvSpPr>
        <p:spPr>
          <a:xfrm>
            <a:off x="457200" y="209750"/>
            <a:ext cx="7772400" cy="720079"/>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2" name="Zástupný symbol obsahu 2"/>
          <p:cNvSpPr txBox="1">
            <a:spLocks/>
          </p:cNvSpPr>
          <p:nvPr/>
        </p:nvSpPr>
        <p:spPr>
          <a:xfrm>
            <a:off x="457200" y="1124744"/>
            <a:ext cx="8229600" cy="4557614"/>
          </a:xfrm>
          <a:prstGeom prst="rect">
            <a:avLst/>
          </a:prstGeom>
        </p:spPr>
        <p:txBody>
          <a:bodyPr vert="horz" lIns="91440" tIns="45720" rIns="91440" bIns="45720" rtlCol="0">
            <a:normAutofit fontScale="5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3300" b="1" dirty="0" smtClean="0">
                <a:solidFill>
                  <a:schemeClr val="accent2"/>
                </a:solidFill>
                <a:latin typeface="Century Gothic" panose="020B0502020202020204" pitchFamily="34" charset="0"/>
              </a:rPr>
              <a:t>12. </a:t>
            </a:r>
            <a:r>
              <a:rPr lang="sk-SK" sz="3300" b="1" dirty="0">
                <a:solidFill>
                  <a:schemeClr val="accent2"/>
                </a:solidFill>
                <a:latin typeface="Century Gothic" panose="020B0502020202020204" pitchFamily="34" charset="0"/>
              </a:rPr>
              <a:t>Podmienka oprávnenosti  aktivít projektu</a:t>
            </a:r>
          </a:p>
          <a:p>
            <a:pPr algn="just">
              <a:defRPr/>
            </a:pPr>
            <a:endParaRPr lang="sk-SK" sz="2600" b="1" dirty="0" smtClean="0">
              <a:solidFill>
                <a:schemeClr val="accent2"/>
              </a:solidFill>
              <a:latin typeface="Century Gothic" panose="020B0502020202020204" pitchFamily="34" charset="0"/>
            </a:endParaRPr>
          </a:p>
          <a:p>
            <a:pPr algn="just">
              <a:defRPr/>
            </a:pPr>
            <a:r>
              <a:rPr lang="pl-PL" sz="2900" b="1" dirty="0" smtClean="0">
                <a:solidFill>
                  <a:schemeClr val="tx2"/>
                </a:solidFill>
                <a:latin typeface="Century Gothic" panose="020B0502020202020204" pitchFamily="34" charset="0"/>
              </a:rPr>
              <a:t>4. Projekt musí spĺňať inovatívnosť aspoň nízkeho stupňa podľa inovačnej stupnice ustanovenej v Prílohe č. 1 ŽoNFP – Opis projektu</a:t>
            </a:r>
          </a:p>
          <a:p>
            <a:pPr algn="just">
              <a:defRPr/>
            </a:pPr>
            <a:endParaRPr lang="pl-PL" sz="2900" b="1" dirty="0" smtClean="0">
              <a:solidFill>
                <a:schemeClr val="tx2"/>
              </a:solidFill>
              <a:latin typeface="Century Gothic" panose="020B0502020202020204" pitchFamily="34" charset="0"/>
            </a:endParaRPr>
          </a:p>
          <a:p>
            <a:pPr algn="just">
              <a:defRPr/>
            </a:pPr>
            <a:r>
              <a:rPr lang="pl-PL" sz="2900" b="1" dirty="0" smtClean="0">
                <a:solidFill>
                  <a:schemeClr val="tx2"/>
                </a:solidFill>
                <a:latin typeface="Century Gothic" panose="020B0502020202020204" pitchFamily="34" charset="0"/>
              </a:rPr>
              <a:t>Stupne inovácie:</a:t>
            </a:r>
          </a:p>
          <a:p>
            <a:pPr marL="342900" indent="-342900" algn="just">
              <a:buFont typeface="Arial" panose="020B0604020202020204" pitchFamily="34" charset="0"/>
              <a:buChar char="•"/>
              <a:defRPr/>
            </a:pPr>
            <a:r>
              <a:rPr lang="pl-PL" sz="2900" b="1" dirty="0" smtClean="0">
                <a:solidFill>
                  <a:schemeClr val="tx2"/>
                </a:solidFill>
                <a:latin typeface="Century Gothic" panose="020B0502020202020204" pitchFamily="34" charset="0"/>
              </a:rPr>
              <a:t>Bez inovácie </a:t>
            </a:r>
            <a:r>
              <a:rPr lang="pl-PL" sz="2900" dirty="0" smtClean="0">
                <a:solidFill>
                  <a:schemeClr val="tx2"/>
                </a:solidFill>
                <a:latin typeface="Century Gothic" panose="020B0502020202020204" pitchFamily="34" charset="0"/>
              </a:rPr>
              <a:t>– opravy, údržba zariadení, </a:t>
            </a:r>
            <a:r>
              <a:rPr lang="pl-PL" sz="2900" dirty="0">
                <a:solidFill>
                  <a:schemeClr val="tx2"/>
                </a:solidFill>
                <a:latin typeface="Century Gothic" panose="020B0502020202020204" pitchFamily="34" charset="0"/>
              </a:rPr>
              <a:t>zmena estetických </a:t>
            </a:r>
            <a:r>
              <a:rPr lang="pl-PL" sz="2900" dirty="0" smtClean="0">
                <a:solidFill>
                  <a:schemeClr val="tx2"/>
                </a:solidFill>
                <a:latin typeface="Century Gothic" panose="020B0502020202020204" pitchFamily="34" charset="0"/>
              </a:rPr>
              <a:t>prvkov produktu, bežná obmena strojov, prípadne aplikácia väčšieho množstva zariadení tej istej kvality atď.;</a:t>
            </a:r>
            <a:endParaRPr lang="pl-PL" sz="29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2900" b="1" dirty="0" smtClean="0">
                <a:solidFill>
                  <a:schemeClr val="tx2"/>
                </a:solidFill>
                <a:latin typeface="Century Gothic" panose="020B0502020202020204" pitchFamily="34" charset="0"/>
              </a:rPr>
              <a:t>Nízky </a:t>
            </a:r>
            <a:r>
              <a:rPr lang="pl-PL" sz="2900" b="1" dirty="0">
                <a:solidFill>
                  <a:schemeClr val="tx2"/>
                </a:solidFill>
                <a:latin typeface="Century Gothic" panose="020B0502020202020204" pitchFamily="34" charset="0"/>
              </a:rPr>
              <a:t>stupeň </a:t>
            </a:r>
            <a:r>
              <a:rPr lang="pl-PL" sz="2900" dirty="0" smtClean="0">
                <a:solidFill>
                  <a:schemeClr val="tx2"/>
                </a:solidFill>
                <a:latin typeface="Century Gothic" panose="020B0502020202020204" pitchFamily="34" charset="0"/>
              </a:rPr>
              <a:t>– produkt/proces je pre podnik nový/podstatne inovovaný, na slovenskom trhu sa vyskytuje. Menia sa niektoré čiastkové funkcie/ vlastnosti produktu alebo súčasti výrobného procesu atď.;</a:t>
            </a:r>
          </a:p>
          <a:p>
            <a:pPr marL="342900" indent="-342900" algn="just">
              <a:buFont typeface="Arial" panose="020B0604020202020204" pitchFamily="34" charset="0"/>
              <a:buChar char="•"/>
              <a:defRPr/>
            </a:pPr>
            <a:r>
              <a:rPr lang="pl-PL" sz="2900" b="1" dirty="0" smtClean="0">
                <a:solidFill>
                  <a:schemeClr val="tx2"/>
                </a:solidFill>
                <a:latin typeface="Century Gothic" panose="020B0502020202020204" pitchFamily="34" charset="0"/>
              </a:rPr>
              <a:t>Stredný stupeň </a:t>
            </a:r>
            <a:r>
              <a:rPr lang="pl-PL" sz="2900" dirty="0" smtClean="0">
                <a:solidFill>
                  <a:schemeClr val="tx2"/>
                </a:solidFill>
                <a:latin typeface="Century Gothic" panose="020B0502020202020204" pitchFamily="34" charset="0"/>
              </a:rPr>
              <a:t>- produkt /proces je pre podnik nový/podstatne inovovaný, na slovenskom trhu sa vyskytuje obdobný produkt/proces s nižšími kvalitatívnymi parametrami. Ide </a:t>
            </a:r>
            <a:r>
              <a:rPr lang="pl-PL" sz="2900" dirty="0">
                <a:solidFill>
                  <a:schemeClr val="tx2"/>
                </a:solidFill>
                <a:latin typeface="Century Gothic" panose="020B0502020202020204" pitchFamily="34" charset="0"/>
              </a:rPr>
              <a:t>napr. o zmenu  podstatných funkcií produktu, </a:t>
            </a:r>
            <a:r>
              <a:rPr lang="pl-PL" sz="2900" dirty="0" smtClean="0">
                <a:solidFill>
                  <a:schemeClr val="tx2"/>
                </a:solidFill>
                <a:latin typeface="Century Gothic" panose="020B0502020202020204" pitchFamily="34" charset="0"/>
              </a:rPr>
              <a:t>avšak </a:t>
            </a:r>
            <a:r>
              <a:rPr lang="pl-PL" sz="2900" dirty="0">
                <a:solidFill>
                  <a:schemeClr val="tx2"/>
                </a:solidFill>
                <a:latin typeface="Century Gothic" panose="020B0502020202020204" pitchFamily="34" charset="0"/>
              </a:rPr>
              <a:t>nezmení jeho konštrukčná </a:t>
            </a:r>
            <a:r>
              <a:rPr lang="pl-PL" sz="2900" dirty="0" smtClean="0">
                <a:solidFill>
                  <a:schemeClr val="tx2"/>
                </a:solidFill>
                <a:latin typeface="Century Gothic" panose="020B0502020202020204" pitchFamily="34" charset="0"/>
              </a:rPr>
              <a:t>koncepcia atď.;</a:t>
            </a:r>
          </a:p>
          <a:p>
            <a:pPr marL="342900" indent="-342900" algn="just">
              <a:buFont typeface="Arial" panose="020B0604020202020204" pitchFamily="34" charset="0"/>
              <a:buChar char="•"/>
              <a:defRPr/>
            </a:pPr>
            <a:r>
              <a:rPr lang="pl-PL" sz="2900" b="1" dirty="0" smtClean="0">
                <a:solidFill>
                  <a:schemeClr val="tx2"/>
                </a:solidFill>
                <a:latin typeface="Century Gothic" panose="020B0502020202020204" pitchFamily="34" charset="0"/>
              </a:rPr>
              <a:t>Vysoký stupeň </a:t>
            </a:r>
            <a:r>
              <a:rPr lang="pl-PL" sz="2900" dirty="0" smtClean="0">
                <a:solidFill>
                  <a:schemeClr val="tx2"/>
                </a:solidFill>
                <a:latin typeface="Century Gothic" panose="020B0502020202020204" pitchFamily="34" charset="0"/>
              </a:rPr>
              <a:t>– produkt/proces v čase predloženia ŽoNFP nie je na slovenskom trhu dostupný, nevyrába/neposkytuje/nevyužíva ho iný subjekt atď.</a:t>
            </a:r>
            <a:endParaRPr lang="pl-PL" sz="2900" dirty="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3584965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Nadpis 1"/>
          <p:cNvSpPr>
            <a:spLocks noGrp="1"/>
          </p:cNvSpPr>
          <p:nvPr>
            <p:ph type="ctrTitle"/>
          </p:nvPr>
        </p:nvSpPr>
        <p:spPr>
          <a:xfrm>
            <a:off x="456338" y="22180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2" name="Zástupný symbol obsahu 2"/>
          <p:cNvSpPr txBox="1">
            <a:spLocks/>
          </p:cNvSpPr>
          <p:nvPr/>
        </p:nvSpPr>
        <p:spPr>
          <a:xfrm>
            <a:off x="464610" y="1124744"/>
            <a:ext cx="8229600" cy="43165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a:t>
            </a:r>
            <a:r>
              <a:rPr lang="sk-SK" sz="1800" b="1" dirty="0">
                <a:solidFill>
                  <a:schemeClr val="accent2"/>
                </a:solidFill>
                <a:latin typeface="Century Gothic" panose="020B0502020202020204" pitchFamily="34" charset="0"/>
              </a:rPr>
              <a:t>Podmienka oprávnenosti  aktivít projektu</a:t>
            </a:r>
          </a:p>
          <a:p>
            <a:pPr marL="342900" indent="-342900" algn="l">
              <a:buFont typeface="Arial" panose="020B0604020202020204" pitchFamily="34" charset="0"/>
              <a:buChar char="•"/>
              <a:defRPr/>
            </a:pPr>
            <a:endParaRPr lang="pl-PL" sz="1900" dirty="0" smtClean="0">
              <a:solidFill>
                <a:schemeClr val="tx2"/>
              </a:solidFill>
              <a:latin typeface="Century Gothic" panose="020B0502020202020204" pitchFamily="34" charset="0"/>
            </a:endParaRPr>
          </a:p>
          <a:p>
            <a:pPr algn="l">
              <a:defRPr/>
            </a:pPr>
            <a:r>
              <a:rPr lang="pl-PL" sz="1600" b="1" dirty="0" smtClean="0">
                <a:solidFill>
                  <a:schemeClr val="tx2"/>
                </a:solidFill>
                <a:latin typeface="Century Gothic" panose="020B0502020202020204" pitchFamily="34" charset="0"/>
              </a:rPr>
              <a:t>5. Realizácia prevádzky predmetu projektu</a:t>
            </a:r>
            <a:endParaRPr lang="pl-PL" sz="16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pre posúdenie oprávnenosti </a:t>
            </a:r>
            <a:r>
              <a:rPr lang="pl-PL" sz="1600" dirty="0">
                <a:solidFill>
                  <a:schemeClr val="tx2"/>
                </a:solidFill>
                <a:latin typeface="Century Gothic" panose="020B0502020202020204" pitchFamily="34" charset="0"/>
              </a:rPr>
              <a:t>aktivít je potrebné okrem nákupu predmetu </a:t>
            </a:r>
            <a:r>
              <a:rPr lang="pl-PL" sz="1600" dirty="0" smtClean="0">
                <a:solidFill>
                  <a:schemeClr val="tx2"/>
                </a:solidFill>
                <a:latin typeface="Century Gothic" panose="020B0502020202020204" pitchFamily="34" charset="0"/>
              </a:rPr>
              <a:t>projektu zabezpečiť </a:t>
            </a:r>
            <a:r>
              <a:rPr lang="pl-PL" sz="1600" dirty="0">
                <a:solidFill>
                  <a:schemeClr val="tx2"/>
                </a:solidFill>
                <a:latin typeface="Century Gothic" panose="020B0502020202020204" pitchFamily="34" charset="0"/>
              </a:rPr>
              <a:t>aj jeho </a:t>
            </a:r>
            <a:r>
              <a:rPr lang="pl-PL" sz="1600" dirty="0" smtClean="0">
                <a:solidFill>
                  <a:schemeClr val="tx2"/>
                </a:solidFill>
                <a:latin typeface="Century Gothic" panose="020B0502020202020204" pitchFamily="34" charset="0"/>
              </a:rPr>
              <a:t>prevádzkovanie;</a:t>
            </a: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predmetná podmienka bude posudzovaná na základe Čestného vyhlásenia, ktoré je súčasťou ŽoNFP (Sekcia č. 15);</a:t>
            </a:r>
          </a:p>
          <a:p>
            <a:pPr marL="342900" indent="-342900" algn="just">
              <a:buFont typeface="Arial" panose="020B0604020202020204" pitchFamily="34" charset="0"/>
              <a:buChar char="•"/>
              <a:defRPr/>
            </a:pPr>
            <a:r>
              <a:rPr lang="pl-PL" sz="1600" dirty="0">
                <a:solidFill>
                  <a:schemeClr val="tx2"/>
                </a:solidFill>
                <a:latin typeface="Century Gothic" panose="020B0502020202020204" pitchFamily="34" charset="0"/>
              </a:rPr>
              <a:t>p</a:t>
            </a:r>
            <a:r>
              <a:rPr lang="pl-PL" sz="1600" dirty="0" smtClean="0">
                <a:solidFill>
                  <a:schemeClr val="tx2"/>
                </a:solidFill>
                <a:latin typeface="Century Gothic" panose="020B0502020202020204" pitchFamily="34" charset="0"/>
              </a:rPr>
              <a:t>otreba zohľadnenia doby potrebnej na uvedenie nakúpenej technológie do prevádzky v  rámci nastavenia dĺžky realizácie hlavnej aktivity projektu.</a:t>
            </a:r>
          </a:p>
          <a:p>
            <a:pPr algn="l">
              <a:defRPr/>
            </a:pPr>
            <a:endParaRPr lang="pl-PL" sz="2800" dirty="0" smtClean="0">
              <a:solidFill>
                <a:schemeClr val="tx2"/>
              </a:solidFill>
              <a:latin typeface="Century Gothic" panose="020B0502020202020204" pitchFamily="34" charset="0"/>
            </a:endParaRPr>
          </a:p>
          <a:p>
            <a:pPr algn="l">
              <a:defRPr/>
            </a:pPr>
            <a:endParaRPr lang="pl-PL" sz="2300" dirty="0">
              <a:solidFill>
                <a:schemeClr val="tx2"/>
              </a:solidFill>
              <a:latin typeface="Century Gothic" panose="020B0502020202020204" pitchFamily="34" charset="0"/>
            </a:endParaRPr>
          </a:p>
          <a:p>
            <a:pPr marL="450850" indent="-450850" algn="l">
              <a:buFont typeface="+mj-lt"/>
              <a:buAutoNum type="romanLcPeriod"/>
              <a:defRPr/>
            </a:pPr>
            <a:endParaRPr lang="pl-PL" sz="1900" dirty="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3584965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Nadpis 1"/>
          <p:cNvSpPr>
            <a:spLocks noGrp="1"/>
          </p:cNvSpPr>
          <p:nvPr>
            <p:ph type="ctrTitle"/>
          </p:nvPr>
        </p:nvSpPr>
        <p:spPr>
          <a:xfrm>
            <a:off x="456338" y="221807"/>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2" name="Zástupný symbol obsahu 2"/>
          <p:cNvSpPr txBox="1">
            <a:spLocks/>
          </p:cNvSpPr>
          <p:nvPr/>
        </p:nvSpPr>
        <p:spPr>
          <a:xfrm>
            <a:off x="464610" y="1345112"/>
            <a:ext cx="8229600" cy="409614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buFont typeface="+mj-lt"/>
              <a:buAutoNum type="arabicPeriod" startAt="13"/>
              <a:defRPr/>
            </a:pPr>
            <a:r>
              <a:rPr lang="sk-SK" sz="1800" b="1" dirty="0" smtClean="0">
                <a:solidFill>
                  <a:schemeClr val="accent2"/>
                </a:solidFill>
                <a:latin typeface="Century Gothic" panose="020B0502020202020204" pitchFamily="34" charset="0"/>
              </a:rPr>
              <a:t>Preukázanie, že žiadateľ nezačal práce na projekte pred predložením ŽoNFP</a:t>
            </a:r>
            <a:endParaRPr lang="sk-SK" sz="1800" b="1" dirty="0">
              <a:solidFill>
                <a:schemeClr val="accent2"/>
              </a:solidFill>
              <a:latin typeface="Century Gothic" panose="020B0502020202020204" pitchFamily="34" charset="0"/>
            </a:endParaRPr>
          </a:p>
          <a:p>
            <a:pPr marL="342900" indent="-342900" algn="just">
              <a:buFont typeface="Arial" panose="020B0604020202020204" pitchFamily="34" charset="0"/>
              <a:buChar char="•"/>
              <a:defRPr/>
            </a:pPr>
            <a:endParaRPr lang="pl-PL" sz="19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a:solidFill>
                  <a:schemeClr val="tx2"/>
                </a:solidFill>
                <a:latin typeface="Century Gothic" panose="020B0502020202020204" pitchFamily="34" charset="0"/>
              </a:rPr>
              <a:t>Žiadateľ </a:t>
            </a:r>
            <a:r>
              <a:rPr lang="pl-PL" sz="1600" b="1" dirty="0">
                <a:solidFill>
                  <a:schemeClr val="tx2"/>
                </a:solidFill>
                <a:latin typeface="Century Gothic" panose="020B0502020202020204" pitchFamily="34" charset="0"/>
              </a:rPr>
              <a:t>nesmie začať práce na </a:t>
            </a:r>
            <a:r>
              <a:rPr lang="pl-PL" sz="1600" b="1" dirty="0" smtClean="0">
                <a:solidFill>
                  <a:schemeClr val="tx2"/>
                </a:solidFill>
                <a:latin typeface="Century Gothic" panose="020B0502020202020204" pitchFamily="34" charset="0"/>
              </a:rPr>
              <a:t>projekte pred </a:t>
            </a:r>
            <a:r>
              <a:rPr lang="pl-PL" sz="1600" b="1" dirty="0">
                <a:solidFill>
                  <a:schemeClr val="tx2"/>
                </a:solidFill>
                <a:latin typeface="Century Gothic" panose="020B0502020202020204" pitchFamily="34" charset="0"/>
              </a:rPr>
              <a:t>predložením </a:t>
            </a:r>
            <a:r>
              <a:rPr lang="pl-PL" sz="1600" b="1" dirty="0" smtClean="0">
                <a:solidFill>
                  <a:schemeClr val="tx2"/>
                </a:solidFill>
                <a:latin typeface="Century Gothic" panose="020B0502020202020204" pitchFamily="34" charset="0"/>
              </a:rPr>
              <a:t>ŽoNFP</a:t>
            </a:r>
            <a:r>
              <a:rPr lang="pl-PL" sz="1600" dirty="0" smtClean="0">
                <a:solidFill>
                  <a:schemeClr val="tx2"/>
                </a:solidFill>
                <a:latin typeface="Century Gothic" panose="020B0502020202020204" pitchFamily="34" charset="0"/>
              </a:rPr>
              <a:t>. Splnením </a:t>
            </a:r>
            <a:r>
              <a:rPr lang="pl-PL" sz="1600" dirty="0">
                <a:solidFill>
                  <a:schemeClr val="tx2"/>
                </a:solidFill>
                <a:latin typeface="Century Gothic" panose="020B0502020202020204" pitchFamily="34" charset="0"/>
              </a:rPr>
              <a:t>tejto podmienky poskytnutia príspevku bude </a:t>
            </a:r>
            <a:r>
              <a:rPr lang="pl-PL" sz="1600" dirty="0" smtClean="0">
                <a:solidFill>
                  <a:schemeClr val="tx2"/>
                </a:solidFill>
                <a:latin typeface="Century Gothic" panose="020B0502020202020204" pitchFamily="34" charset="0"/>
              </a:rPr>
              <a:t>preukázaný stimulačný </a:t>
            </a:r>
            <a:r>
              <a:rPr lang="pl-PL" sz="1600" dirty="0">
                <a:solidFill>
                  <a:schemeClr val="tx2"/>
                </a:solidFill>
                <a:latin typeface="Century Gothic" panose="020B0502020202020204" pitchFamily="34" charset="0"/>
              </a:rPr>
              <a:t>účinok pomoci poskytnutej podľa schémy štátnej </a:t>
            </a:r>
            <a:r>
              <a:rPr lang="pl-PL" sz="1600" dirty="0" smtClean="0">
                <a:solidFill>
                  <a:schemeClr val="tx2"/>
                </a:solidFill>
                <a:latin typeface="Century Gothic" panose="020B0502020202020204" pitchFamily="34" charset="0"/>
              </a:rPr>
              <a:t>pomoci uplatňovanej </a:t>
            </a:r>
            <a:r>
              <a:rPr lang="pl-PL" sz="1600" dirty="0">
                <a:solidFill>
                  <a:schemeClr val="tx2"/>
                </a:solidFill>
                <a:latin typeface="Century Gothic" panose="020B0502020202020204" pitchFamily="34" charset="0"/>
              </a:rPr>
              <a:t>v rámci tejto výzvy.</a:t>
            </a:r>
            <a:endParaRPr lang="pl-PL" sz="1600" dirty="0" smtClean="0">
              <a:solidFill>
                <a:schemeClr val="tx2"/>
              </a:solidFill>
              <a:latin typeface="Century Gothic" panose="020B0502020202020204" pitchFamily="34" charset="0"/>
            </a:endParaRPr>
          </a:p>
          <a:p>
            <a:pPr algn="l">
              <a:defRPr/>
            </a:pPr>
            <a:endParaRPr lang="pl-PL" sz="2300" dirty="0">
              <a:solidFill>
                <a:schemeClr val="tx2"/>
              </a:solidFill>
              <a:latin typeface="Century Gothic" panose="020B0502020202020204" pitchFamily="34" charset="0"/>
            </a:endParaRPr>
          </a:p>
          <a:p>
            <a:pPr marL="450850" indent="-450850" algn="l">
              <a:buFont typeface="+mj-lt"/>
              <a:buAutoNum type="romanLcPeriod"/>
              <a:defRPr/>
            </a:pPr>
            <a:endParaRPr lang="pl-PL" sz="1900" dirty="0">
              <a:solidFill>
                <a:schemeClr val="tx2"/>
              </a:solidFill>
              <a:latin typeface="Century Gothic" panose="020B0502020202020204" pitchFamily="34" charset="0"/>
            </a:endParaRPr>
          </a:p>
          <a:p>
            <a:pPr algn="just">
              <a:defRPr/>
            </a:pPr>
            <a:endParaRPr lang="sk-SK" sz="2600" dirty="0">
              <a:solidFill>
                <a:schemeClr val="tx2"/>
              </a:solidFill>
              <a:latin typeface="Century Gothic" panose="020B0502020202020204" pitchFamily="34" charset="0"/>
            </a:endParaRPr>
          </a:p>
        </p:txBody>
      </p:sp>
      <p:sp>
        <p:nvSpPr>
          <p:cNvPr id="14" name="BlokTextu 13"/>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3505090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56338" y="221807"/>
            <a:ext cx="8103462" cy="723399"/>
          </a:xfrm>
        </p:spPr>
        <p:txBody>
          <a:bodyPr>
            <a:noAutofit/>
          </a:bodyPr>
          <a:lstStyle/>
          <a:p>
            <a:pPr algn="l"/>
            <a:r>
              <a:rPr lang="sk-SK" altLang="sk-SK" sz="2800" dirty="0" smtClean="0">
                <a:solidFill>
                  <a:schemeClr val="tx2"/>
                </a:solidFill>
                <a:latin typeface="Century Gothic" panose="020B0502020202020204" pitchFamily="34" charset="0"/>
              </a:rPr>
              <a:t>III. Oprávnenosť výdavkov realizácie projektu</a:t>
            </a:r>
            <a:endParaRPr lang="en-US" sz="2800" b="1" dirty="0"/>
          </a:p>
        </p:txBody>
      </p:sp>
      <p:sp>
        <p:nvSpPr>
          <p:cNvPr id="13" name="BlokTextu 12"/>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9975" y="1099095"/>
            <a:ext cx="8229600" cy="4752529"/>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14. Podmienka, že výdavky projektu sú oprávnené</a:t>
            </a:r>
          </a:p>
          <a:p>
            <a:pPr algn="l">
              <a:defRPr/>
            </a:pPr>
            <a:endParaRPr lang="sk-SK" sz="2600" b="1" dirty="0" smtClean="0">
              <a:solidFill>
                <a:schemeClr val="accent2"/>
              </a:solidFill>
              <a:latin typeface="Century Gothic" panose="020B0502020202020204" pitchFamily="34" charset="0"/>
            </a:endParaRPr>
          </a:p>
          <a:p>
            <a:pPr algn="l">
              <a:defRPr/>
            </a:pPr>
            <a:r>
              <a:rPr lang="pl-PL" sz="1600" b="1" dirty="0" smtClean="0">
                <a:solidFill>
                  <a:schemeClr val="tx2"/>
                </a:solidFill>
                <a:latin typeface="Century Gothic" panose="020B0502020202020204" pitchFamily="34" charset="0"/>
              </a:rPr>
              <a:t>Oprávnené výdavky musia splnať podmienky oprávnenosti</a:t>
            </a:r>
            <a:r>
              <a:rPr lang="pl-PL" sz="1600" dirty="0" smtClean="0">
                <a:solidFill>
                  <a:schemeClr val="tx2"/>
                </a:solidFill>
                <a:latin typeface="Century Gothic" panose="020B0502020202020204" pitchFamily="34" charset="0"/>
              </a:rPr>
              <a:t> (Príloha č. 4, 8 Výzvy)</a:t>
            </a:r>
            <a:r>
              <a:rPr lang="pl-PL" sz="1600" b="1" dirty="0" smtClean="0">
                <a:solidFill>
                  <a:schemeClr val="tx2"/>
                </a:solidFill>
                <a:latin typeface="Century Gothic" panose="020B0502020202020204" pitchFamily="34" charset="0"/>
              </a:rPr>
              <a:t>.</a:t>
            </a:r>
          </a:p>
          <a:p>
            <a:pPr algn="l" defTabSz="363538">
              <a:defRPr/>
            </a:pPr>
            <a:r>
              <a:rPr lang="pl-PL" sz="1600" dirty="0">
                <a:solidFill>
                  <a:schemeClr val="tx2"/>
                </a:solidFill>
                <a:latin typeface="Century Gothic" panose="020B0502020202020204" pitchFamily="34" charset="0"/>
              </a:rPr>
              <a:t> </a:t>
            </a:r>
            <a:endParaRPr lang="pl-PL" sz="1600" dirty="0" smtClean="0">
              <a:solidFill>
                <a:schemeClr val="tx2"/>
              </a:solidFill>
              <a:latin typeface="Century Gothic" panose="020B0502020202020204" pitchFamily="34" charset="0"/>
            </a:endParaRPr>
          </a:p>
          <a:p>
            <a:pPr marL="342900" indent="-342900" algn="l" defTabSz="363538">
              <a:buAutoNum type="alphaUcPeriod"/>
              <a:defRPr/>
            </a:pPr>
            <a:r>
              <a:rPr lang="pl-PL" sz="1600" b="1" dirty="0" smtClean="0">
                <a:solidFill>
                  <a:schemeClr val="tx2"/>
                </a:solidFill>
                <a:latin typeface="Century Gothic" panose="020B0502020202020204" pitchFamily="34" charset="0"/>
              </a:rPr>
              <a:t>Všeobecné podmienky:</a:t>
            </a:r>
          </a:p>
          <a:p>
            <a:pPr algn="l" defTabSz="363538">
              <a:defRPr/>
            </a:pPr>
            <a:endParaRPr lang="pl-PL" sz="1600" b="1" dirty="0" smtClean="0">
              <a:solidFill>
                <a:schemeClr val="tx2"/>
              </a:solidFill>
              <a:latin typeface="Century Gothic" panose="020B0502020202020204" pitchFamily="34" charset="0"/>
            </a:endParaRPr>
          </a:p>
          <a:p>
            <a:pPr algn="l" defTabSz="363538">
              <a:defRPr/>
            </a:pPr>
            <a:r>
              <a:rPr lang="pl-PL" sz="1600" dirty="0" smtClean="0">
                <a:solidFill>
                  <a:schemeClr val="tx2"/>
                </a:solidFill>
                <a:latin typeface="Century Gothic" panose="020B0502020202020204" pitchFamily="34" charset="0"/>
              </a:rPr>
              <a:t>	</a:t>
            </a:r>
            <a:r>
              <a:rPr lang="pl-PL" sz="1600" u="sng" dirty="0" smtClean="0">
                <a:solidFill>
                  <a:schemeClr val="tx2"/>
                </a:solidFill>
                <a:latin typeface="Century Gothic" panose="020B0502020202020204" pitchFamily="34" charset="0"/>
              </a:rPr>
              <a:t>Vecná oprávnenosť:</a:t>
            </a: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súlad so slovenským a európskym právnym poriadkom,</a:t>
            </a: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priame spojenie s projektom,</a:t>
            </a: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vynaložený v súlade s pravidlami OP VaI,</a:t>
            </a: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primeranosť výdavku,</a:t>
            </a: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uplatnenie zásad hospodárnosti, efektívnosti, účelnosti a účinnosti,</a:t>
            </a: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identifikácia a preukázateľnosť výdavku.</a:t>
            </a:r>
          </a:p>
          <a:p>
            <a:pPr algn="l" defTabSz="363538">
              <a:defRPr/>
            </a:pPr>
            <a:r>
              <a:rPr lang="pl-PL" sz="1700" dirty="0" smtClean="0">
                <a:solidFill>
                  <a:schemeClr val="tx2"/>
                </a:solidFill>
                <a:latin typeface="Century Gothic" panose="020B0502020202020204" pitchFamily="34" charset="0"/>
              </a:rPr>
              <a:t>	</a:t>
            </a: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3584965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56338" y="221807"/>
            <a:ext cx="8103462" cy="723399"/>
          </a:xfrm>
        </p:spPr>
        <p:txBody>
          <a:bodyPr>
            <a:noAutofit/>
          </a:bodyPr>
          <a:lstStyle/>
          <a:p>
            <a:pPr algn="l"/>
            <a:r>
              <a:rPr lang="sk-SK" altLang="sk-SK" sz="2800" dirty="0" smtClean="0">
                <a:solidFill>
                  <a:schemeClr val="tx2"/>
                </a:solidFill>
                <a:latin typeface="Century Gothic" panose="020B0502020202020204" pitchFamily="34" charset="0"/>
              </a:rPr>
              <a:t>III. Oprávnenosť výdavkov realizácie projektu</a:t>
            </a:r>
            <a:endParaRPr lang="en-US" sz="2800" b="1" dirty="0"/>
          </a:p>
        </p:txBody>
      </p:sp>
      <p:sp>
        <p:nvSpPr>
          <p:cNvPr id="13" name="BlokTextu 12"/>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9975" y="1099095"/>
            <a:ext cx="8229600" cy="4752529"/>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14. Podmienka, že výdavky projektu sú oprávnené</a:t>
            </a:r>
          </a:p>
          <a:p>
            <a:pPr algn="l">
              <a:defRPr/>
            </a:pPr>
            <a:endParaRPr lang="sk-SK" sz="2600" b="1" dirty="0" smtClean="0">
              <a:solidFill>
                <a:schemeClr val="accent2"/>
              </a:solidFill>
              <a:latin typeface="Century Gothic" panose="020B0502020202020204" pitchFamily="34" charset="0"/>
            </a:endParaRPr>
          </a:p>
          <a:p>
            <a:pPr algn="l" defTabSz="363538">
              <a:defRPr/>
            </a:pPr>
            <a:r>
              <a:rPr lang="pl-PL" sz="1700" dirty="0" smtClean="0">
                <a:solidFill>
                  <a:schemeClr val="tx2"/>
                </a:solidFill>
                <a:latin typeface="Century Gothic" panose="020B0502020202020204" pitchFamily="34" charset="0"/>
              </a:rPr>
              <a:t>	</a:t>
            </a:r>
            <a:r>
              <a:rPr lang="pl-PL" sz="1600" u="sng" dirty="0" smtClean="0">
                <a:solidFill>
                  <a:schemeClr val="tx2"/>
                </a:solidFill>
                <a:latin typeface="Century Gothic" panose="020B0502020202020204" pitchFamily="34" charset="0"/>
              </a:rPr>
              <a:t>Časová oprávnenosť:</a:t>
            </a:r>
          </a:p>
          <a:p>
            <a:pPr marL="914400" lvl="1" indent="-457200" algn="just" defTabSz="363538">
              <a:buFont typeface="Arial" panose="020B0604020202020204" pitchFamily="34" charset="0"/>
              <a:buChar char="•"/>
              <a:defRPr/>
            </a:pPr>
            <a:r>
              <a:rPr lang="pl-PL" sz="1600" dirty="0">
                <a:solidFill>
                  <a:schemeClr val="tx2"/>
                </a:solidFill>
                <a:latin typeface="Century Gothic" panose="020B0502020202020204" pitchFamily="34" charset="0"/>
              </a:rPr>
              <a:t>vznik</a:t>
            </a:r>
            <a:r>
              <a:rPr lang="pl-PL" sz="1600" dirty="0" smtClean="0">
                <a:solidFill>
                  <a:schemeClr val="tx2"/>
                </a:solidFill>
                <a:latin typeface="Century Gothic" panose="020B0502020202020204" pitchFamily="34" charset="0"/>
              </a:rPr>
              <a:t> </a:t>
            </a:r>
            <a:r>
              <a:rPr lang="pl-PL" sz="1600" dirty="0">
                <a:solidFill>
                  <a:schemeClr val="tx2"/>
                </a:solidFill>
                <a:latin typeface="Century Gothic" panose="020B0502020202020204" pitchFamily="34" charset="0"/>
              </a:rPr>
              <a:t>a </a:t>
            </a:r>
            <a:r>
              <a:rPr lang="pl-PL" sz="1600" dirty="0" smtClean="0">
                <a:solidFill>
                  <a:schemeClr val="tx2"/>
                </a:solidFill>
                <a:latin typeface="Century Gothic" panose="020B0502020202020204" pitchFamily="34" charset="0"/>
              </a:rPr>
              <a:t>úhrada </a:t>
            </a:r>
            <a:r>
              <a:rPr lang="pl-PL" sz="1600" dirty="0">
                <a:solidFill>
                  <a:schemeClr val="tx2"/>
                </a:solidFill>
                <a:latin typeface="Century Gothic" panose="020B0502020202020204" pitchFamily="34" charset="0"/>
              </a:rPr>
              <a:t>medzi 1</a:t>
            </a:r>
            <a:r>
              <a:rPr lang="pl-PL" sz="1600" dirty="0" smtClean="0">
                <a:solidFill>
                  <a:schemeClr val="tx2"/>
                </a:solidFill>
                <a:latin typeface="Century Gothic" panose="020B0502020202020204" pitchFamily="34" charset="0"/>
              </a:rPr>
              <a:t>. 1. 2014 </a:t>
            </a:r>
            <a:r>
              <a:rPr lang="pl-PL" sz="1600" dirty="0">
                <a:solidFill>
                  <a:schemeClr val="tx2"/>
                </a:solidFill>
                <a:latin typeface="Century Gothic" panose="020B0502020202020204" pitchFamily="34" charset="0"/>
              </a:rPr>
              <a:t>a dňom ukončenia realizácie </a:t>
            </a:r>
            <a:r>
              <a:rPr lang="pl-PL" sz="1600" dirty="0" smtClean="0">
                <a:solidFill>
                  <a:schemeClr val="tx2"/>
                </a:solidFill>
                <a:latin typeface="Century Gothic" panose="020B0502020202020204" pitchFamily="34" charset="0"/>
              </a:rPr>
              <a:t>projektu</a:t>
            </a:r>
            <a:r>
              <a:rPr lang="pl-PL" sz="1600" dirty="0">
                <a:solidFill>
                  <a:schemeClr val="tx2"/>
                </a:solidFill>
                <a:latin typeface="Century Gothic" panose="020B0502020202020204" pitchFamily="34" charset="0"/>
              </a:rPr>
              <a:t>, nie </a:t>
            </a:r>
            <a:r>
              <a:rPr lang="pl-PL" sz="1600" dirty="0" smtClean="0">
                <a:solidFill>
                  <a:schemeClr val="tx2"/>
                </a:solidFill>
                <a:latin typeface="Century Gothic" panose="020B0502020202020204" pitchFamily="34" charset="0"/>
              </a:rPr>
              <a:t>neskôr </a:t>
            </a:r>
            <a:r>
              <a:rPr lang="pl-PL" sz="1600" dirty="0">
                <a:solidFill>
                  <a:schemeClr val="tx2"/>
                </a:solidFill>
                <a:latin typeface="Century Gothic" panose="020B0502020202020204" pitchFamily="34" charset="0"/>
              </a:rPr>
              <a:t>ako 31</a:t>
            </a:r>
            <a:r>
              <a:rPr lang="pl-PL" sz="1600" dirty="0" smtClean="0">
                <a:solidFill>
                  <a:schemeClr val="tx2"/>
                </a:solidFill>
                <a:latin typeface="Century Gothic" panose="020B0502020202020204" pitchFamily="34" charset="0"/>
              </a:rPr>
              <a:t>. 12. 2023,</a:t>
            </a:r>
            <a:endParaRPr lang="pl-PL" sz="1600" dirty="0">
              <a:solidFill>
                <a:schemeClr val="tx2"/>
              </a:solidFill>
              <a:latin typeface="Century Gothic" panose="020B0502020202020204" pitchFamily="34" charset="0"/>
            </a:endParaRPr>
          </a:p>
          <a:p>
            <a:pPr marL="914400" lvl="1" indent="-457200" algn="l" defTabSz="363538">
              <a:buFont typeface="Arial" panose="020B0604020202020204" pitchFamily="34" charset="0"/>
              <a:buChar char="•"/>
              <a:defRPr/>
            </a:pPr>
            <a:r>
              <a:rPr lang="pl-PL" sz="1600" dirty="0" smtClean="0">
                <a:solidFill>
                  <a:schemeClr val="tx2"/>
                </a:solidFill>
                <a:latin typeface="Century Gothic" panose="020B0502020202020204" pitchFamily="34" charset="0"/>
              </a:rPr>
              <a:t>výlučne </a:t>
            </a:r>
            <a:r>
              <a:rPr lang="pl-PL" sz="1600" dirty="0">
                <a:solidFill>
                  <a:schemeClr val="tx2"/>
                </a:solidFill>
                <a:latin typeface="Century Gothic" panose="020B0502020202020204" pitchFamily="34" charset="0"/>
              </a:rPr>
              <a:t>v priebehu realizácie </a:t>
            </a:r>
            <a:r>
              <a:rPr lang="pl-PL" sz="1600" dirty="0" smtClean="0">
                <a:solidFill>
                  <a:schemeClr val="tx2"/>
                </a:solidFill>
                <a:latin typeface="Century Gothic" panose="020B0502020202020204" pitchFamily="34" charset="0"/>
              </a:rPr>
              <a:t>projektu.</a:t>
            </a:r>
            <a:endParaRPr lang="pl-PL" sz="1600" dirty="0">
              <a:solidFill>
                <a:schemeClr val="tx2"/>
              </a:solidFill>
              <a:latin typeface="Century Gothic" panose="020B0502020202020204" pitchFamily="34" charset="0"/>
            </a:endParaRPr>
          </a:p>
          <a:p>
            <a:pPr algn="l" defTabSz="363538">
              <a:defRPr/>
            </a:pPr>
            <a:endParaRPr lang="pl-PL" sz="1600" dirty="0" smtClean="0">
              <a:solidFill>
                <a:schemeClr val="tx2"/>
              </a:solidFill>
              <a:latin typeface="Century Gothic" panose="020B0502020202020204" pitchFamily="34" charset="0"/>
            </a:endParaRPr>
          </a:p>
          <a:p>
            <a:pPr algn="l" defTabSz="363538">
              <a:defRPr/>
            </a:pPr>
            <a:r>
              <a:rPr lang="pl-PL" sz="1600" dirty="0" smtClean="0">
                <a:solidFill>
                  <a:schemeClr val="tx2"/>
                </a:solidFill>
                <a:latin typeface="Century Gothic" panose="020B0502020202020204" pitchFamily="34" charset="0"/>
              </a:rPr>
              <a:t>	</a:t>
            </a:r>
            <a:r>
              <a:rPr lang="pl-PL" sz="1600" u="sng" dirty="0" smtClean="0">
                <a:solidFill>
                  <a:schemeClr val="tx2"/>
                </a:solidFill>
                <a:latin typeface="Century Gothic" panose="020B0502020202020204" pitchFamily="34" charset="0"/>
              </a:rPr>
              <a:t>Územná </a:t>
            </a:r>
            <a:r>
              <a:rPr lang="pl-PL" sz="1600" u="sng" dirty="0">
                <a:solidFill>
                  <a:schemeClr val="tx2"/>
                </a:solidFill>
                <a:latin typeface="Century Gothic" panose="020B0502020202020204" pitchFamily="34" charset="0"/>
              </a:rPr>
              <a:t>oprávnenosť:</a:t>
            </a:r>
          </a:p>
          <a:p>
            <a:pPr marL="895350" indent="-355600" algn="l" defTabSz="363538">
              <a:buFont typeface="Arial" panose="020B0604020202020204" pitchFamily="34" charset="0"/>
              <a:buChar char="•"/>
              <a:defRPr/>
            </a:pPr>
            <a:r>
              <a:rPr lang="pl-PL" sz="1600" dirty="0">
                <a:solidFill>
                  <a:schemeClr val="tx2"/>
                </a:solidFill>
                <a:latin typeface="Century Gothic" panose="020B0502020202020204" pitchFamily="34" charset="0"/>
              </a:rPr>
              <a:t>realizácia na oprávnenom území,</a:t>
            </a:r>
          </a:p>
          <a:p>
            <a:pPr marL="895350" indent="-355600" algn="l" defTabSz="363538">
              <a:buFont typeface="Arial" panose="020B0604020202020204" pitchFamily="34" charset="0"/>
              <a:buChar char="•"/>
              <a:defRPr/>
            </a:pPr>
            <a:r>
              <a:rPr lang="pl-PL" sz="1600" dirty="0">
                <a:solidFill>
                  <a:schemeClr val="tx2"/>
                </a:solidFill>
                <a:latin typeface="Century Gothic" panose="020B0502020202020204" pitchFamily="34" charset="0"/>
              </a:rPr>
              <a:t>priama väzba na podporovaný región/územie.</a:t>
            </a:r>
          </a:p>
          <a:p>
            <a:pPr algn="l" defTabSz="363538">
              <a:defRPr/>
            </a:pPr>
            <a:endParaRPr lang="pl-PL" sz="2800" dirty="0">
              <a:solidFill>
                <a:schemeClr val="tx2"/>
              </a:solidFill>
              <a:latin typeface="Century Gothic" panose="020B0502020202020204" pitchFamily="34" charset="0"/>
            </a:endParaRPr>
          </a:p>
          <a:p>
            <a:pPr algn="l" defTabSz="363538">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512501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56338" y="221808"/>
            <a:ext cx="8004094" cy="708022"/>
          </a:xfrm>
        </p:spPr>
        <p:txBody>
          <a:bodyPr>
            <a:noAutofit/>
          </a:bodyPr>
          <a:lstStyle/>
          <a:p>
            <a:pPr algn="l"/>
            <a:r>
              <a:rPr lang="sk-SK" altLang="sk-SK" sz="2800" dirty="0" smtClean="0">
                <a:solidFill>
                  <a:schemeClr val="tx2"/>
                </a:solidFill>
                <a:latin typeface="Century Gothic" panose="020B0502020202020204" pitchFamily="34" charset="0"/>
              </a:rPr>
              <a:t>III. Oprávnenosť výdavkov realizácie projektu</a:t>
            </a:r>
            <a:endParaRPr lang="en-US" sz="2800" b="1" dirty="0"/>
          </a:p>
        </p:txBody>
      </p:sp>
      <p:sp>
        <p:nvSpPr>
          <p:cNvPr id="13" name="BlokTextu 12"/>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57200" y="1009205"/>
            <a:ext cx="8229600" cy="467315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a:solidFill>
                  <a:schemeClr val="accent2"/>
                </a:solidFill>
                <a:latin typeface="Century Gothic" panose="020B0502020202020204" pitchFamily="34" charset="0"/>
              </a:rPr>
              <a:t>14. Podmienka, že výdavky projektu sú </a:t>
            </a:r>
            <a:r>
              <a:rPr lang="sk-SK" sz="1800" b="1" dirty="0" smtClean="0">
                <a:solidFill>
                  <a:schemeClr val="accent2"/>
                </a:solidFill>
                <a:latin typeface="Century Gothic" panose="020B0502020202020204" pitchFamily="34" charset="0"/>
              </a:rPr>
              <a:t>oprávnené</a:t>
            </a:r>
          </a:p>
          <a:p>
            <a:pPr algn="l">
              <a:defRPr/>
            </a:pPr>
            <a:endParaRPr lang="sk-SK" sz="1800" b="1" dirty="0">
              <a:solidFill>
                <a:schemeClr val="accent2"/>
              </a:solidFill>
              <a:latin typeface="Century Gothic" panose="020B0502020202020204" pitchFamily="34" charset="0"/>
            </a:endParaRPr>
          </a:p>
          <a:p>
            <a:pPr algn="l" defTabSz="363538">
              <a:defRPr/>
            </a:pPr>
            <a:r>
              <a:rPr lang="pl-PL" sz="3100" dirty="0" smtClean="0">
                <a:solidFill>
                  <a:schemeClr val="tx2"/>
                </a:solidFill>
                <a:latin typeface="Century Gothic" panose="020B0502020202020204" pitchFamily="34" charset="0"/>
              </a:rPr>
              <a:t>	</a:t>
            </a:r>
            <a:endParaRPr lang="pl-PL" sz="1600" dirty="0">
              <a:solidFill>
                <a:schemeClr val="tx2"/>
              </a:solidFill>
              <a:latin typeface="Century Gothic" panose="020B0502020202020204" pitchFamily="34" charset="0"/>
            </a:endParaRPr>
          </a:p>
          <a:p>
            <a:pPr algn="l" defTabSz="363538">
              <a:defRPr/>
            </a:pPr>
            <a:r>
              <a:rPr lang="pl-PL" sz="1600" b="1" dirty="0" smtClean="0">
                <a:solidFill>
                  <a:schemeClr val="tx2"/>
                </a:solidFill>
                <a:latin typeface="Century Gothic" panose="020B0502020202020204" pitchFamily="34" charset="0"/>
              </a:rPr>
              <a:t>B. Špecifické podmienky </a:t>
            </a:r>
          </a:p>
          <a:p>
            <a:pPr marL="895350" indent="-355600" algn="just" defTabSz="363538">
              <a:buFont typeface="+mj-lt"/>
              <a:buAutoNum type="alphaLcParenR"/>
              <a:defRPr/>
            </a:pPr>
            <a:r>
              <a:rPr lang="pl-PL" sz="1600" dirty="0" smtClean="0">
                <a:solidFill>
                  <a:schemeClr val="tx2"/>
                </a:solidFill>
                <a:latin typeface="Century Gothic" panose="020B0502020202020204" pitchFamily="34" charset="0"/>
              </a:rPr>
              <a:t>súlad </a:t>
            </a:r>
            <a:r>
              <a:rPr lang="pl-PL" sz="1600" dirty="0">
                <a:solidFill>
                  <a:schemeClr val="tx2"/>
                </a:solidFill>
                <a:latin typeface="Century Gothic" panose="020B0502020202020204" pitchFamily="34" charset="0"/>
              </a:rPr>
              <a:t>so Schémou štátnej </a:t>
            </a:r>
            <a:r>
              <a:rPr lang="pl-PL" sz="1600" dirty="0" smtClean="0">
                <a:solidFill>
                  <a:schemeClr val="tx2"/>
                </a:solidFill>
                <a:latin typeface="Century Gothic" panose="020B0502020202020204" pitchFamily="34" charset="0"/>
              </a:rPr>
              <a:t>pomoci,</a:t>
            </a:r>
            <a:endParaRPr lang="pl-PL" sz="1600" dirty="0">
              <a:solidFill>
                <a:schemeClr val="tx2"/>
              </a:solidFill>
              <a:latin typeface="Century Gothic" panose="020B0502020202020204" pitchFamily="34" charset="0"/>
            </a:endParaRPr>
          </a:p>
          <a:p>
            <a:pPr marL="895350" indent="-355600" algn="just" defTabSz="363538">
              <a:buFont typeface="+mj-lt"/>
              <a:buAutoNum type="alphaLcParenR"/>
              <a:defRPr/>
            </a:pPr>
            <a:r>
              <a:rPr lang="pl-PL" sz="1600" dirty="0" smtClean="0">
                <a:solidFill>
                  <a:schemeClr val="tx2"/>
                </a:solidFill>
                <a:latin typeface="Century Gothic" panose="020B0502020202020204" pitchFamily="34" charset="0"/>
              </a:rPr>
              <a:t>projekty </a:t>
            </a:r>
            <a:r>
              <a:rPr lang="pl-PL" sz="1600" dirty="0">
                <a:solidFill>
                  <a:schemeClr val="tx2"/>
                </a:solidFill>
                <a:latin typeface="Century Gothic" panose="020B0502020202020204" pitchFamily="34" charset="0"/>
              </a:rPr>
              <a:t>generujuce príjmy – Celkové Oprávnené Výdavky </a:t>
            </a:r>
            <a:r>
              <a:rPr lang="pl-PL" sz="1600" dirty="0" smtClean="0">
                <a:solidFill>
                  <a:schemeClr val="tx2"/>
                </a:solidFill>
                <a:latin typeface="Century Gothic" panose="020B0502020202020204" pitchFamily="34" charset="0"/>
              </a:rPr>
              <a:t>projektu </a:t>
            </a:r>
            <a:r>
              <a:rPr lang="pl-PL" sz="1600" dirty="0">
                <a:solidFill>
                  <a:schemeClr val="tx2"/>
                </a:solidFill>
                <a:latin typeface="Century Gothic" panose="020B0502020202020204" pitchFamily="34" charset="0"/>
              </a:rPr>
              <a:t>znížené o čisté príjmy (IBA projekty s COV vyššími 	 </a:t>
            </a:r>
            <a:r>
              <a:rPr lang="pl-PL" sz="1600" dirty="0" smtClean="0">
                <a:solidFill>
                  <a:schemeClr val="tx2"/>
                </a:solidFill>
                <a:latin typeface="Century Gothic" panose="020B0502020202020204" pitchFamily="34" charset="0"/>
              </a:rPr>
              <a:t>ako 1 </a:t>
            </a:r>
            <a:r>
              <a:rPr lang="pl-PL" sz="1600" dirty="0">
                <a:solidFill>
                  <a:schemeClr val="tx2"/>
                </a:solidFill>
                <a:latin typeface="Century Gothic" panose="020B0502020202020204" pitchFamily="34" charset="0"/>
              </a:rPr>
              <a:t>mil. EUR, realizované veľkými podnikmi</a:t>
            </a:r>
            <a:r>
              <a:rPr lang="pl-PL" sz="1600" dirty="0" smtClean="0">
                <a:solidFill>
                  <a:schemeClr val="tx2"/>
                </a:solidFill>
                <a:latin typeface="Century Gothic" panose="020B0502020202020204" pitchFamily="34" charset="0"/>
              </a:rPr>
              <a:t>),</a:t>
            </a:r>
            <a:endParaRPr lang="pl-PL" sz="1600" dirty="0">
              <a:solidFill>
                <a:schemeClr val="tx2"/>
              </a:solidFill>
              <a:latin typeface="Century Gothic" panose="020B0502020202020204" pitchFamily="34" charset="0"/>
            </a:endParaRPr>
          </a:p>
          <a:p>
            <a:pPr marL="895350" indent="-355600" algn="just" defTabSz="363538">
              <a:buFont typeface="+mj-lt"/>
              <a:buAutoNum type="alphaLcParenR"/>
              <a:defRPr/>
            </a:pPr>
            <a:r>
              <a:rPr lang="pl-PL" sz="1600" dirty="0" smtClean="0">
                <a:solidFill>
                  <a:schemeClr val="tx2"/>
                </a:solidFill>
                <a:latin typeface="Century Gothic" panose="020B0502020202020204" pitchFamily="34" charset="0"/>
              </a:rPr>
              <a:t>výdavky </a:t>
            </a:r>
            <a:r>
              <a:rPr lang="pl-PL" sz="1600" dirty="0">
                <a:solidFill>
                  <a:schemeClr val="tx2"/>
                </a:solidFill>
                <a:latin typeface="Century Gothic" panose="020B0502020202020204" pitchFamily="34" charset="0"/>
              </a:rPr>
              <a:t>sú realizované verejným obstarávaním v súlade s príslušnou legislatívou a riadiacou dokumentáciou (zákon o VO, smernica č. 2014/24/EÚ2011, Zmluva o poskytnutí NFP, Príručka k procesu VO</a:t>
            </a:r>
            <a:r>
              <a:rPr lang="pl-PL" sz="1600" dirty="0" smtClean="0">
                <a:solidFill>
                  <a:schemeClr val="tx2"/>
                </a:solidFill>
                <a:latin typeface="Century Gothic" panose="020B0502020202020204" pitchFamily="34" charset="0"/>
              </a:rPr>
              <a:t>).</a:t>
            </a:r>
            <a:endParaRPr lang="pl-PL" sz="1600" dirty="0">
              <a:solidFill>
                <a:schemeClr val="tx2"/>
              </a:solidFill>
              <a:latin typeface="Century Gothic" panose="020B0502020202020204" pitchFamily="34" charset="0"/>
            </a:endParaRPr>
          </a:p>
          <a:p>
            <a:pPr algn="l" defTabSz="363538">
              <a:defRPr/>
            </a:pPr>
            <a:endParaRPr lang="pl-PL" sz="31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33470702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56338" y="221808"/>
            <a:ext cx="8004094" cy="708022"/>
          </a:xfrm>
        </p:spPr>
        <p:txBody>
          <a:bodyPr>
            <a:noAutofit/>
          </a:bodyPr>
          <a:lstStyle/>
          <a:p>
            <a:pPr algn="l"/>
            <a:r>
              <a:rPr lang="sk-SK" altLang="sk-SK" sz="2800" dirty="0" smtClean="0">
                <a:solidFill>
                  <a:schemeClr val="tx2"/>
                </a:solidFill>
                <a:latin typeface="Century Gothic" panose="020B0502020202020204" pitchFamily="34" charset="0"/>
              </a:rPr>
              <a:t>III. Oprávnenosť výdavkov realizácie projektu</a:t>
            </a:r>
            <a:endParaRPr lang="en-US" sz="2800" b="1" dirty="0"/>
          </a:p>
        </p:txBody>
      </p:sp>
      <p:sp>
        <p:nvSpPr>
          <p:cNvPr id="13" name="BlokTextu 12"/>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57200" y="1124744"/>
            <a:ext cx="8229600" cy="455761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a:solidFill>
                  <a:schemeClr val="accent2"/>
                </a:solidFill>
                <a:latin typeface="Century Gothic" panose="020B0502020202020204" pitchFamily="34" charset="0"/>
              </a:rPr>
              <a:t>14. Podmienka, že výdavky projektu sú oprávnené</a:t>
            </a:r>
          </a:p>
          <a:p>
            <a:pPr algn="l">
              <a:defRPr/>
            </a:pPr>
            <a:endParaRPr lang="sk-SK" sz="1900" b="1" dirty="0" smtClean="0">
              <a:solidFill>
                <a:schemeClr val="accent2"/>
              </a:solidFill>
              <a:latin typeface="Century Gothic" panose="020B0502020202020204" pitchFamily="34" charset="0"/>
            </a:endParaRPr>
          </a:p>
          <a:p>
            <a:pPr algn="l" defTabSz="363538">
              <a:defRPr/>
            </a:pPr>
            <a:r>
              <a:rPr lang="pl-PL" sz="1600" b="1" dirty="0" smtClean="0">
                <a:solidFill>
                  <a:schemeClr val="tx2"/>
                </a:solidFill>
                <a:latin typeface="Century Gothic" panose="020B0502020202020204" pitchFamily="34" charset="0"/>
              </a:rPr>
              <a:t>C. Kategórie oprávnených výdavkov </a:t>
            </a:r>
          </a:p>
          <a:p>
            <a:pPr algn="l" defTabSz="363538">
              <a:defRPr/>
            </a:pPr>
            <a:r>
              <a:rPr lang="pl-PL" sz="1600" dirty="0">
                <a:solidFill>
                  <a:schemeClr val="tx2"/>
                </a:solidFill>
                <a:latin typeface="Century Gothic" panose="020B0502020202020204" pitchFamily="34" charset="0"/>
              </a:rPr>
              <a:t>	</a:t>
            </a:r>
            <a:endParaRPr lang="pl-PL" sz="1600" dirty="0" smtClean="0">
              <a:solidFill>
                <a:schemeClr val="tx2"/>
              </a:solidFill>
              <a:latin typeface="Century Gothic" panose="020B0502020202020204" pitchFamily="34" charset="0"/>
            </a:endParaRPr>
          </a:p>
          <a:p>
            <a:pPr algn="l" defTabSz="363538">
              <a:defRPr/>
            </a:pPr>
            <a:r>
              <a:rPr lang="pl-PL" sz="1600" b="1" dirty="0">
                <a:solidFill>
                  <a:schemeClr val="tx2"/>
                </a:solidFill>
                <a:latin typeface="Century Gothic" panose="020B0502020202020204" pitchFamily="34" charset="0"/>
              </a:rPr>
              <a:t>	</a:t>
            </a:r>
            <a:r>
              <a:rPr lang="pl-PL" sz="1600" b="1" dirty="0" smtClean="0">
                <a:solidFill>
                  <a:schemeClr val="tx2"/>
                </a:solidFill>
                <a:latin typeface="Century Gothic" panose="020B0502020202020204" pitchFamily="34" charset="0"/>
              </a:rPr>
              <a:t>Trieda 01</a:t>
            </a:r>
            <a:r>
              <a:rPr lang="pl-PL" sz="1600" dirty="0" smtClean="0">
                <a:solidFill>
                  <a:schemeClr val="tx2"/>
                </a:solidFill>
                <a:latin typeface="Century Gothic" panose="020B0502020202020204" pitchFamily="34" charset="0"/>
              </a:rPr>
              <a:t> Dlhodobý nehmotný majetok</a:t>
            </a:r>
          </a:p>
          <a:p>
            <a:pPr algn="l" defTabSz="363538">
              <a:defRPr/>
            </a:pPr>
            <a:r>
              <a:rPr lang="pl-PL" sz="1600" dirty="0" smtClean="0">
                <a:solidFill>
                  <a:schemeClr val="tx2"/>
                </a:solidFill>
                <a:latin typeface="Century Gothic" panose="020B0502020202020204" pitchFamily="34" charset="0"/>
              </a:rPr>
              <a:t>		Skupiny 013 </a:t>
            </a:r>
            <a:r>
              <a:rPr lang="pl-PL" sz="1600" dirty="0">
                <a:solidFill>
                  <a:schemeClr val="tx2"/>
                </a:solidFill>
                <a:latin typeface="Century Gothic" panose="020B0502020202020204" pitchFamily="34" charset="0"/>
              </a:rPr>
              <a:t>– Softvér</a:t>
            </a:r>
          </a:p>
          <a:p>
            <a:pPr algn="l" defTabSz="363538">
              <a:defRPr/>
            </a:pPr>
            <a:r>
              <a:rPr lang="pl-PL" sz="1600" dirty="0">
                <a:solidFill>
                  <a:schemeClr val="tx2"/>
                </a:solidFill>
                <a:latin typeface="Century Gothic" panose="020B0502020202020204" pitchFamily="34" charset="0"/>
              </a:rPr>
              <a:t>	</a:t>
            </a:r>
            <a:r>
              <a:rPr lang="pl-PL" sz="1600" dirty="0" smtClean="0">
                <a:solidFill>
                  <a:schemeClr val="tx2"/>
                </a:solidFill>
                <a:latin typeface="Century Gothic" panose="020B0502020202020204" pitchFamily="34" charset="0"/>
              </a:rPr>
              <a:t>		014 </a:t>
            </a:r>
            <a:r>
              <a:rPr lang="pl-PL" sz="1600" dirty="0">
                <a:solidFill>
                  <a:schemeClr val="tx2"/>
                </a:solidFill>
                <a:latin typeface="Century Gothic" panose="020B0502020202020204" pitchFamily="34" charset="0"/>
              </a:rPr>
              <a:t>– Oceniteľné práva</a:t>
            </a:r>
          </a:p>
          <a:p>
            <a:pPr algn="l" defTabSz="363538">
              <a:defRPr/>
            </a:pPr>
            <a:r>
              <a:rPr lang="pl-PL" sz="1600" dirty="0">
                <a:solidFill>
                  <a:schemeClr val="tx2"/>
                </a:solidFill>
                <a:latin typeface="Century Gothic" panose="020B0502020202020204" pitchFamily="34" charset="0"/>
              </a:rPr>
              <a:t>	</a:t>
            </a:r>
            <a:r>
              <a:rPr lang="pl-PL" sz="1600" dirty="0" smtClean="0">
                <a:solidFill>
                  <a:schemeClr val="tx2"/>
                </a:solidFill>
                <a:latin typeface="Century Gothic" panose="020B0502020202020204" pitchFamily="34" charset="0"/>
              </a:rPr>
              <a:t>		019 </a:t>
            </a:r>
            <a:r>
              <a:rPr lang="pl-PL" sz="1600" dirty="0">
                <a:solidFill>
                  <a:schemeClr val="tx2"/>
                </a:solidFill>
                <a:latin typeface="Century Gothic" panose="020B0502020202020204" pitchFamily="34" charset="0"/>
              </a:rPr>
              <a:t>– Ostatný dlhodobý nehmotný majetok</a:t>
            </a:r>
          </a:p>
          <a:p>
            <a:pPr algn="l" defTabSz="363538">
              <a:defRPr/>
            </a:pPr>
            <a:r>
              <a:rPr lang="pl-PL" sz="1600" dirty="0" smtClean="0">
                <a:solidFill>
                  <a:schemeClr val="tx2"/>
                </a:solidFill>
                <a:latin typeface="Century Gothic" panose="020B0502020202020204" pitchFamily="34" charset="0"/>
              </a:rPr>
              <a:t>	</a:t>
            </a:r>
          </a:p>
          <a:p>
            <a:pPr algn="l" defTabSz="363538">
              <a:defRPr/>
            </a:pPr>
            <a:r>
              <a:rPr lang="pl-PL" sz="1600" b="1" dirty="0">
                <a:solidFill>
                  <a:schemeClr val="tx2"/>
                </a:solidFill>
                <a:latin typeface="Century Gothic" panose="020B0502020202020204" pitchFamily="34" charset="0"/>
              </a:rPr>
              <a:t>	</a:t>
            </a:r>
            <a:r>
              <a:rPr lang="pl-PL" sz="1600" b="1" dirty="0" smtClean="0">
                <a:solidFill>
                  <a:schemeClr val="tx2"/>
                </a:solidFill>
                <a:latin typeface="Century Gothic" panose="020B0502020202020204" pitchFamily="34" charset="0"/>
              </a:rPr>
              <a:t>Trieda 02 </a:t>
            </a:r>
            <a:r>
              <a:rPr lang="pl-PL" sz="1600" dirty="0">
                <a:solidFill>
                  <a:schemeClr val="tx2"/>
                </a:solidFill>
                <a:latin typeface="Century Gothic" panose="020B0502020202020204" pitchFamily="34" charset="0"/>
              </a:rPr>
              <a:t>Dlhodobý </a:t>
            </a:r>
            <a:r>
              <a:rPr lang="pl-PL" sz="1600" dirty="0" smtClean="0">
                <a:solidFill>
                  <a:schemeClr val="tx2"/>
                </a:solidFill>
                <a:latin typeface="Century Gothic" panose="020B0502020202020204" pitchFamily="34" charset="0"/>
              </a:rPr>
              <a:t>hmotný </a:t>
            </a:r>
            <a:r>
              <a:rPr lang="pl-PL" sz="1600" dirty="0">
                <a:solidFill>
                  <a:schemeClr val="tx2"/>
                </a:solidFill>
                <a:latin typeface="Century Gothic" panose="020B0502020202020204" pitchFamily="34" charset="0"/>
              </a:rPr>
              <a:t>majetok</a:t>
            </a:r>
          </a:p>
          <a:p>
            <a:pPr algn="l" defTabSz="363538">
              <a:defRPr/>
            </a:pPr>
            <a:r>
              <a:rPr lang="pl-PL" sz="1600" dirty="0">
                <a:solidFill>
                  <a:schemeClr val="tx2"/>
                </a:solidFill>
                <a:latin typeface="Century Gothic" panose="020B0502020202020204" pitchFamily="34" charset="0"/>
              </a:rPr>
              <a:t>		</a:t>
            </a:r>
            <a:r>
              <a:rPr lang="pl-PL" sz="1600" dirty="0" smtClean="0">
                <a:solidFill>
                  <a:schemeClr val="tx2"/>
                </a:solidFill>
                <a:latin typeface="Century Gothic" panose="020B0502020202020204" pitchFamily="34" charset="0"/>
              </a:rPr>
              <a:t>Skupina </a:t>
            </a:r>
            <a:r>
              <a:rPr lang="pl-PL" sz="1600" dirty="0">
                <a:solidFill>
                  <a:schemeClr val="tx2"/>
                </a:solidFill>
                <a:latin typeface="Century Gothic" panose="020B0502020202020204" pitchFamily="34" charset="0"/>
              </a:rPr>
              <a:t>022 – Samostatné hnuteľné veci a súbory hnuteľných vecí</a:t>
            </a:r>
          </a:p>
          <a:p>
            <a:pPr algn="l" defTabSz="363538">
              <a:defRPr/>
            </a:pPr>
            <a:r>
              <a:rPr lang="pl-PL" sz="1600" dirty="0">
                <a:solidFill>
                  <a:schemeClr val="tx2"/>
                </a:solidFill>
                <a:latin typeface="Century Gothic" panose="020B0502020202020204" pitchFamily="34" charset="0"/>
              </a:rPr>
              <a:t>	</a:t>
            </a:r>
            <a:r>
              <a:rPr lang="pl-PL" sz="1600" dirty="0" smtClean="0">
                <a:solidFill>
                  <a:schemeClr val="tx2"/>
                </a:solidFill>
                <a:latin typeface="Century Gothic" panose="020B0502020202020204" pitchFamily="34" charset="0"/>
              </a:rPr>
              <a:t>	</a:t>
            </a:r>
            <a:endParaRPr lang="pl-PL" sz="16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15580344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56338" y="221808"/>
            <a:ext cx="8004094" cy="708022"/>
          </a:xfrm>
        </p:spPr>
        <p:txBody>
          <a:bodyPr>
            <a:noAutofit/>
          </a:bodyPr>
          <a:lstStyle/>
          <a:p>
            <a:pPr algn="l"/>
            <a:r>
              <a:rPr lang="sk-SK" altLang="sk-SK" sz="2800" dirty="0" smtClean="0">
                <a:solidFill>
                  <a:schemeClr val="tx2"/>
                </a:solidFill>
                <a:latin typeface="Century Gothic" panose="020B0502020202020204" pitchFamily="34" charset="0"/>
              </a:rPr>
              <a:t>III. Oprávnenosť výdavkov realizácie projektu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87980" y="1138516"/>
            <a:ext cx="8229600" cy="4557614"/>
          </a:xfrm>
          <a:prstGeom prst="rect">
            <a:avLst/>
          </a:prstGeom>
        </p:spPr>
        <p:txBody>
          <a:bodyPr vert="horz" lIns="91440" tIns="45720" rIns="91440" bIns="45720" rtlCol="0">
            <a:normAutofit fontScale="2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7200" b="1" dirty="0">
                <a:solidFill>
                  <a:schemeClr val="accent2"/>
                </a:solidFill>
                <a:latin typeface="Century Gothic" panose="020B0502020202020204" pitchFamily="34" charset="0"/>
              </a:rPr>
              <a:t>14. Podmienka, že výdavky projektu sú oprávnené</a:t>
            </a:r>
          </a:p>
          <a:p>
            <a:pPr algn="l">
              <a:defRPr/>
            </a:pPr>
            <a:endParaRPr lang="sk-SK" altLang="sk-SK" sz="5000" b="1" dirty="0" smtClean="0">
              <a:solidFill>
                <a:schemeClr val="accent2"/>
              </a:solidFill>
              <a:latin typeface="Century Gothic" panose="020B0502020202020204" pitchFamily="34" charset="0"/>
            </a:endParaRPr>
          </a:p>
          <a:p>
            <a:pPr algn="l">
              <a:defRPr/>
            </a:pPr>
            <a:r>
              <a:rPr lang="sk-SK" altLang="sk-SK" sz="6400" b="1" dirty="0">
                <a:solidFill>
                  <a:schemeClr val="tx2"/>
                </a:solidFill>
                <a:latin typeface="Century Gothic" panose="020B0502020202020204" pitchFamily="34" charset="0"/>
              </a:rPr>
              <a:t>Príklady neoprávnených </a:t>
            </a:r>
            <a:r>
              <a:rPr lang="sk-SK" altLang="sk-SK" sz="6400" b="1" dirty="0" smtClean="0">
                <a:solidFill>
                  <a:schemeClr val="tx2"/>
                </a:solidFill>
                <a:latin typeface="Century Gothic" panose="020B0502020202020204" pitchFamily="34" charset="0"/>
              </a:rPr>
              <a:t>výdavkov:</a:t>
            </a:r>
          </a:p>
          <a:p>
            <a:pPr algn="l">
              <a:defRPr/>
            </a:pPr>
            <a:endParaRPr lang="sk-SK" altLang="sk-SK" sz="6400" b="1" dirty="0">
              <a:solidFill>
                <a:schemeClr val="tx2"/>
              </a:solidFill>
              <a:latin typeface="Century Gothic" panose="020B0502020202020204" pitchFamily="34" charset="0"/>
            </a:endParaRPr>
          </a:p>
          <a:p>
            <a:pPr marL="450850" lvl="1" indent="-276225" algn="just">
              <a:buFont typeface="Arial" panose="020B0604020202020204" pitchFamily="34" charset="0"/>
              <a:buChar char="•"/>
              <a:defRPr/>
            </a:pPr>
            <a:r>
              <a:rPr lang="sk-SK" altLang="sk-SK" sz="6400" dirty="0">
                <a:solidFill>
                  <a:schemeClr val="tx2"/>
                </a:solidFill>
                <a:latin typeface="Century Gothic" panose="020B0502020202020204" pitchFamily="34" charset="0"/>
              </a:rPr>
              <a:t>výdavky na prípravu žiadosti o poskytnutie NFP a riadenie </a:t>
            </a:r>
            <a:r>
              <a:rPr lang="sk-SK" altLang="sk-SK" sz="6400" dirty="0" smtClean="0">
                <a:solidFill>
                  <a:schemeClr val="tx2"/>
                </a:solidFill>
                <a:latin typeface="Century Gothic" panose="020B0502020202020204" pitchFamily="34" charset="0"/>
              </a:rPr>
              <a:t>projektu, </a:t>
            </a:r>
            <a:r>
              <a:rPr lang="sk-SK" altLang="sk-SK" sz="6400" dirty="0">
                <a:solidFill>
                  <a:schemeClr val="tx2"/>
                </a:solidFill>
                <a:latin typeface="Century Gothic" panose="020B0502020202020204" pitchFamily="34" charset="0"/>
              </a:rPr>
              <a:t>vrátane výdavkov na </a:t>
            </a:r>
            <a:r>
              <a:rPr lang="sk-SK" altLang="sk-SK" sz="6400" dirty="0" smtClean="0">
                <a:solidFill>
                  <a:schemeClr val="tx2"/>
                </a:solidFill>
                <a:latin typeface="Century Gothic" panose="020B0502020202020204" pitchFamily="34" charset="0"/>
              </a:rPr>
              <a:t>realizáciu verejného obstarávania,</a:t>
            </a:r>
            <a:endParaRPr lang="sk-SK" altLang="sk-SK" sz="6400" dirty="0">
              <a:solidFill>
                <a:schemeClr val="tx2"/>
              </a:solidFill>
              <a:latin typeface="Century Gothic" panose="020B0502020202020204" pitchFamily="34" charset="0"/>
            </a:endParaRPr>
          </a:p>
          <a:p>
            <a:pPr marL="450850" lvl="1" indent="-276225" algn="just">
              <a:buFont typeface="Arial" panose="020B0604020202020204" pitchFamily="34" charset="0"/>
              <a:buChar char="•"/>
              <a:defRPr/>
            </a:pPr>
            <a:r>
              <a:rPr lang="sk-SK" altLang="sk-SK" sz="6400" dirty="0">
                <a:solidFill>
                  <a:schemeClr val="tx2"/>
                </a:solidFill>
                <a:latin typeface="Century Gothic" panose="020B0502020202020204" pitchFamily="34" charset="0"/>
              </a:rPr>
              <a:t>výdavky na nákup pozemkov a </a:t>
            </a:r>
            <a:r>
              <a:rPr lang="sk-SK" altLang="sk-SK" sz="6400" dirty="0" smtClean="0">
                <a:solidFill>
                  <a:schemeClr val="tx2"/>
                </a:solidFill>
                <a:latin typeface="Century Gothic" panose="020B0502020202020204" pitchFamily="34" charset="0"/>
              </a:rPr>
              <a:t>nehnuteľností,</a:t>
            </a:r>
          </a:p>
          <a:p>
            <a:pPr marL="450850" lvl="1" indent="-276225" algn="just">
              <a:buFont typeface="Arial" panose="020B0604020202020204" pitchFamily="34" charset="0"/>
              <a:buChar char="•"/>
              <a:defRPr/>
            </a:pPr>
            <a:r>
              <a:rPr lang="sk-SK" altLang="sk-SK" sz="6400" dirty="0">
                <a:solidFill>
                  <a:schemeClr val="tx2"/>
                </a:solidFill>
                <a:latin typeface="Century Gothic" panose="020B0502020202020204" pitchFamily="34" charset="0"/>
              </a:rPr>
              <a:t>výdavky na stavebné práce (vrátane stavebných úprav súvisiacich s </a:t>
            </a:r>
            <a:r>
              <a:rPr lang="sk-SK" altLang="sk-SK" sz="6400" dirty="0" smtClean="0">
                <a:solidFill>
                  <a:schemeClr val="tx2"/>
                </a:solidFill>
                <a:latin typeface="Century Gothic" panose="020B0502020202020204" pitchFamily="34" charset="0"/>
              </a:rPr>
              <a:t>inštaláciou stroja/prístroja/zariadenia),</a:t>
            </a:r>
          </a:p>
          <a:p>
            <a:pPr marL="450850" lvl="1" indent="-276225" algn="just">
              <a:buFont typeface="Arial" panose="020B0604020202020204" pitchFamily="34" charset="0"/>
              <a:buChar char="•"/>
              <a:defRPr/>
            </a:pPr>
            <a:r>
              <a:rPr lang="sk-SK" altLang="sk-SK" sz="6400" dirty="0">
                <a:solidFill>
                  <a:schemeClr val="tx2"/>
                </a:solidFill>
                <a:latin typeface="Century Gothic" panose="020B0502020202020204" pitchFamily="34" charset="0"/>
              </a:rPr>
              <a:t>interiérové vybavenie objektov (napr. nábytok, </a:t>
            </a:r>
            <a:r>
              <a:rPr lang="sk-SK" altLang="sk-SK" sz="6400" dirty="0" smtClean="0">
                <a:solidFill>
                  <a:schemeClr val="tx2"/>
                </a:solidFill>
                <a:latin typeface="Century Gothic" panose="020B0502020202020204" pitchFamily="34" charset="0"/>
              </a:rPr>
              <a:t>podlahoviny),</a:t>
            </a:r>
            <a:endParaRPr lang="sk-SK" altLang="sk-SK" sz="6400" dirty="0">
              <a:solidFill>
                <a:schemeClr val="tx2"/>
              </a:solidFill>
              <a:latin typeface="Century Gothic" panose="020B0502020202020204" pitchFamily="34" charset="0"/>
            </a:endParaRPr>
          </a:p>
          <a:p>
            <a:pPr marL="450850" lvl="1" indent="-276225" algn="just">
              <a:buFont typeface="Arial" panose="020B0604020202020204" pitchFamily="34" charset="0"/>
              <a:buChar char="•"/>
              <a:defRPr/>
            </a:pPr>
            <a:r>
              <a:rPr lang="sk-SK" altLang="sk-SK" sz="6400" dirty="0" smtClean="0">
                <a:solidFill>
                  <a:schemeClr val="tx2"/>
                </a:solidFill>
                <a:latin typeface="Century Gothic" panose="020B0502020202020204" pitchFamily="34" charset="0"/>
              </a:rPr>
              <a:t>prevádzkové výdavky, </a:t>
            </a:r>
            <a:r>
              <a:rPr lang="sk-SK" altLang="sk-SK" sz="6400" dirty="0">
                <a:solidFill>
                  <a:schemeClr val="tx2"/>
                </a:solidFill>
                <a:latin typeface="Century Gothic" panose="020B0502020202020204" pitchFamily="34" charset="0"/>
              </a:rPr>
              <a:t>mzdové </a:t>
            </a:r>
            <a:r>
              <a:rPr lang="sk-SK" altLang="sk-SK" sz="6400" dirty="0" smtClean="0">
                <a:solidFill>
                  <a:schemeClr val="tx2"/>
                </a:solidFill>
                <a:latin typeface="Century Gothic" panose="020B0502020202020204" pitchFamily="34" charset="0"/>
              </a:rPr>
              <a:t>výdavky, výdavky </a:t>
            </a:r>
            <a:r>
              <a:rPr lang="sk-SK" altLang="sk-SK" sz="6400" dirty="0">
                <a:solidFill>
                  <a:schemeClr val="tx2"/>
                </a:solidFill>
                <a:latin typeface="Century Gothic" panose="020B0502020202020204" pitchFamily="34" charset="0"/>
              </a:rPr>
              <a:t>na </a:t>
            </a:r>
            <a:r>
              <a:rPr lang="sk-SK" altLang="sk-SK" sz="6400" dirty="0" smtClean="0">
                <a:solidFill>
                  <a:schemeClr val="tx2"/>
                </a:solidFill>
                <a:latin typeface="Century Gothic" panose="020B0502020202020204" pitchFamily="34" charset="0"/>
              </a:rPr>
              <a:t>leasing, výdavky </a:t>
            </a:r>
            <a:r>
              <a:rPr lang="sk-SK" altLang="sk-SK" sz="6400" dirty="0">
                <a:solidFill>
                  <a:schemeClr val="tx2"/>
                </a:solidFill>
                <a:latin typeface="Century Gothic" panose="020B0502020202020204" pitchFamily="34" charset="0"/>
              </a:rPr>
              <a:t>na obstaranie dopravných </a:t>
            </a:r>
            <a:r>
              <a:rPr lang="sk-SK" altLang="sk-SK" sz="6400" dirty="0" smtClean="0">
                <a:solidFill>
                  <a:schemeClr val="tx2"/>
                </a:solidFill>
                <a:latin typeface="Century Gothic" panose="020B0502020202020204" pitchFamily="34" charset="0"/>
              </a:rPr>
              <a:t>prostriedkov,</a:t>
            </a:r>
            <a:endParaRPr lang="sk-SK" altLang="sk-SK" sz="6400" dirty="0">
              <a:solidFill>
                <a:schemeClr val="tx2"/>
              </a:solidFill>
              <a:latin typeface="Century Gothic" panose="020B0502020202020204" pitchFamily="34" charset="0"/>
            </a:endParaRPr>
          </a:p>
          <a:p>
            <a:pPr marL="450850" lvl="1" indent="-276225" algn="just">
              <a:buFont typeface="Arial" panose="020B0604020202020204" pitchFamily="34" charset="0"/>
              <a:buChar char="•"/>
              <a:defRPr/>
            </a:pPr>
            <a:r>
              <a:rPr lang="sk-SK" altLang="sk-SK" sz="6400" dirty="0" smtClean="0">
                <a:solidFill>
                  <a:schemeClr val="tx2"/>
                </a:solidFill>
                <a:latin typeface="Century Gothic" panose="020B0502020202020204" pitchFamily="34" charset="0"/>
              </a:rPr>
              <a:t>DPH </a:t>
            </a:r>
            <a:r>
              <a:rPr lang="sk-SK" altLang="sk-SK" sz="6400" dirty="0">
                <a:solidFill>
                  <a:schemeClr val="tx2"/>
                </a:solidFill>
                <a:latin typeface="Century Gothic" panose="020B0502020202020204" pitchFamily="34" charset="0"/>
              </a:rPr>
              <a:t>v prípade, keď je nárokovateľná na vrátenie akýmkoľvek </a:t>
            </a:r>
            <a:r>
              <a:rPr lang="sk-SK" altLang="sk-SK" sz="6400" dirty="0" smtClean="0">
                <a:solidFill>
                  <a:schemeClr val="tx2"/>
                </a:solidFill>
                <a:latin typeface="Century Gothic" panose="020B0502020202020204" pitchFamily="34" charset="0"/>
              </a:rPr>
              <a:t>spôsobom,</a:t>
            </a:r>
            <a:endParaRPr lang="sk-SK" altLang="sk-SK" sz="6400" dirty="0">
              <a:solidFill>
                <a:schemeClr val="tx2"/>
              </a:solidFill>
              <a:latin typeface="Century Gothic" panose="020B0502020202020204" pitchFamily="34" charset="0"/>
            </a:endParaRPr>
          </a:p>
          <a:p>
            <a:pPr marL="450850" lvl="1" indent="-276225" algn="just">
              <a:buFont typeface="Arial" panose="020B0604020202020204" pitchFamily="34" charset="0"/>
              <a:buChar char="•"/>
              <a:defRPr/>
            </a:pPr>
            <a:r>
              <a:rPr lang="sk-SK" altLang="sk-SK" sz="6400" dirty="0" smtClean="0">
                <a:solidFill>
                  <a:schemeClr val="tx2"/>
                </a:solidFill>
                <a:latin typeface="Century Gothic" panose="020B0502020202020204" pitchFamily="34" charset="0"/>
              </a:rPr>
              <a:t>výdavky </a:t>
            </a:r>
            <a:r>
              <a:rPr lang="sk-SK" altLang="sk-SK" sz="6400" dirty="0">
                <a:solidFill>
                  <a:schemeClr val="tx2"/>
                </a:solidFill>
                <a:latin typeface="Century Gothic" panose="020B0502020202020204" pitchFamily="34" charset="0"/>
              </a:rPr>
              <a:t>na poistenie </a:t>
            </a:r>
            <a:r>
              <a:rPr lang="sk-SK" altLang="sk-SK" sz="6400" dirty="0" smtClean="0">
                <a:solidFill>
                  <a:schemeClr val="tx2"/>
                </a:solidFill>
                <a:latin typeface="Century Gothic" panose="020B0502020202020204" pitchFamily="34" charset="0"/>
              </a:rPr>
              <a:t>majetku,</a:t>
            </a:r>
          </a:p>
          <a:p>
            <a:pPr marL="450850" lvl="1" indent="-276225" algn="just">
              <a:buFont typeface="Arial" panose="020B0604020202020204" pitchFamily="34" charset="0"/>
              <a:buChar char="•"/>
              <a:defRPr/>
            </a:pPr>
            <a:r>
              <a:rPr lang="sk-SK" altLang="sk-SK" sz="6400" dirty="0" smtClean="0">
                <a:solidFill>
                  <a:schemeClr val="tx2"/>
                </a:solidFill>
                <a:latin typeface="Century Gothic" panose="020B0502020202020204" pitchFamily="34" charset="0"/>
              </a:rPr>
              <a:t>poplatky </a:t>
            </a:r>
            <a:r>
              <a:rPr lang="sk-SK" altLang="sk-SK" sz="6400" dirty="0">
                <a:solidFill>
                  <a:schemeClr val="tx2"/>
                </a:solidFill>
                <a:latin typeface="Century Gothic" panose="020B0502020202020204" pitchFamily="34" charset="0"/>
              </a:rPr>
              <a:t>(správne, colné, bankové a pod</a:t>
            </a:r>
            <a:r>
              <a:rPr lang="sk-SK" altLang="sk-SK" sz="6400" dirty="0" smtClean="0">
                <a:solidFill>
                  <a:schemeClr val="tx2"/>
                </a:solidFill>
                <a:latin typeface="Century Gothic" panose="020B0502020202020204" pitchFamily="34" charset="0"/>
              </a:rPr>
              <a:t>.), </a:t>
            </a:r>
            <a:r>
              <a:rPr lang="sk-SK" altLang="sk-SK" sz="6400" dirty="0">
                <a:solidFill>
                  <a:schemeClr val="tx2"/>
                </a:solidFill>
                <a:latin typeface="Century Gothic" panose="020B0502020202020204" pitchFamily="34" charset="0"/>
              </a:rPr>
              <a:t>kurzové </a:t>
            </a:r>
            <a:r>
              <a:rPr lang="sk-SK" altLang="sk-SK" sz="6400" dirty="0" smtClean="0">
                <a:solidFill>
                  <a:schemeClr val="tx2"/>
                </a:solidFill>
                <a:latin typeface="Century Gothic" panose="020B0502020202020204" pitchFamily="34" charset="0"/>
              </a:rPr>
              <a:t>straty,</a:t>
            </a:r>
            <a:endParaRPr lang="sk-SK" altLang="sk-SK" sz="6400" dirty="0">
              <a:solidFill>
                <a:schemeClr val="tx2"/>
              </a:solidFill>
              <a:latin typeface="Century Gothic" panose="020B0502020202020204" pitchFamily="34" charset="0"/>
            </a:endParaRPr>
          </a:p>
          <a:p>
            <a:pPr marL="450850" lvl="1" indent="-276225" algn="just">
              <a:buFont typeface="Arial" panose="020B0604020202020204" pitchFamily="34" charset="0"/>
              <a:buChar char="•"/>
              <a:defRPr/>
            </a:pPr>
            <a:r>
              <a:rPr lang="sk-SK" altLang="sk-SK" sz="6400" dirty="0" smtClean="0">
                <a:solidFill>
                  <a:schemeClr val="tx2"/>
                </a:solidFill>
                <a:latin typeface="Century Gothic" panose="020B0502020202020204" pitchFamily="34" charset="0"/>
              </a:rPr>
              <a:t>sankčné </a:t>
            </a:r>
            <a:r>
              <a:rPr lang="sk-SK" altLang="sk-SK" sz="6400" dirty="0">
                <a:solidFill>
                  <a:schemeClr val="tx2"/>
                </a:solidFill>
                <a:latin typeface="Century Gothic" panose="020B0502020202020204" pitchFamily="34" charset="0"/>
              </a:rPr>
              <a:t>poplatky, </a:t>
            </a:r>
            <a:r>
              <a:rPr lang="sk-SK" altLang="sk-SK" sz="6400" dirty="0" smtClean="0">
                <a:solidFill>
                  <a:schemeClr val="tx2"/>
                </a:solidFill>
                <a:latin typeface="Century Gothic" panose="020B0502020202020204" pitchFamily="34" charset="0"/>
              </a:rPr>
              <a:t>pokuty </a:t>
            </a:r>
            <a:r>
              <a:rPr lang="sk-SK" altLang="sk-SK" sz="6400" dirty="0">
                <a:solidFill>
                  <a:schemeClr val="tx2"/>
                </a:solidFill>
                <a:latin typeface="Century Gothic" panose="020B0502020202020204" pitchFamily="34" charset="0"/>
              </a:rPr>
              <a:t>a penále, prípadne ďalšie sankčné výdavky, </a:t>
            </a:r>
            <a:r>
              <a:rPr lang="sk-SK" altLang="sk-SK" sz="6400" dirty="0" smtClean="0">
                <a:solidFill>
                  <a:schemeClr val="tx2"/>
                </a:solidFill>
                <a:latin typeface="Century Gothic" panose="020B0502020202020204" pitchFamily="34" charset="0"/>
              </a:rPr>
              <a:t>náklady </a:t>
            </a:r>
            <a:r>
              <a:rPr lang="sk-SK" altLang="sk-SK" sz="6400" dirty="0">
                <a:solidFill>
                  <a:schemeClr val="tx2"/>
                </a:solidFill>
                <a:latin typeface="Century Gothic" panose="020B0502020202020204" pitchFamily="34" charset="0"/>
              </a:rPr>
              <a:t>na predĺženie záručnej doby </a:t>
            </a:r>
            <a:r>
              <a:rPr lang="sk-SK" altLang="sk-SK" sz="6400" dirty="0" smtClean="0">
                <a:solidFill>
                  <a:schemeClr val="tx2"/>
                </a:solidFill>
                <a:latin typeface="Century Gothic" panose="020B0502020202020204" pitchFamily="34" charset="0"/>
              </a:rPr>
              <a:t>technológií, </a:t>
            </a:r>
          </a:p>
          <a:p>
            <a:pPr marL="450850" lvl="1" indent="-276225" algn="just">
              <a:buFont typeface="Arial" panose="020B0604020202020204" pitchFamily="34" charset="0"/>
              <a:buChar char="•"/>
              <a:defRPr/>
            </a:pPr>
            <a:r>
              <a:rPr lang="sk-SK" altLang="sk-SK" sz="6400" dirty="0" smtClean="0">
                <a:solidFill>
                  <a:schemeClr val="tx2"/>
                </a:solidFill>
                <a:latin typeface="Century Gothic" panose="020B0502020202020204" pitchFamily="34" charset="0"/>
              </a:rPr>
              <a:t>náklady </a:t>
            </a:r>
            <a:r>
              <a:rPr lang="sk-SK" altLang="sk-SK" sz="6400" dirty="0">
                <a:solidFill>
                  <a:schemeClr val="tx2"/>
                </a:solidFill>
                <a:latin typeface="Century Gothic" panose="020B0502020202020204" pitchFamily="34" charset="0"/>
              </a:rPr>
              <a:t>na prípravu pracovníkov v súvislosti s prevádzkou strojov</a:t>
            </a:r>
            <a:r>
              <a:rPr lang="sk-SK" altLang="sk-SK" sz="6400" dirty="0" smtClean="0">
                <a:solidFill>
                  <a:schemeClr val="tx2"/>
                </a:solidFill>
                <a:latin typeface="Century Gothic" panose="020B0502020202020204" pitchFamily="34" charset="0"/>
              </a:rPr>
              <a:t>, zariadení.</a:t>
            </a:r>
          </a:p>
          <a:p>
            <a:pPr marL="450850" lvl="1" indent="-276225" algn="just">
              <a:defRPr/>
            </a:pPr>
            <a:endParaRPr lang="pl-PL" sz="68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2075476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259638"/>
            <a:ext cx="8004094" cy="708022"/>
          </a:xfrm>
        </p:spPr>
        <p:txBody>
          <a:bodyPr>
            <a:noAutofit/>
          </a:bodyPr>
          <a:lstStyle/>
          <a:p>
            <a:pPr algn="l"/>
            <a:r>
              <a:rPr lang="sk-SK" altLang="sk-SK" sz="2800" dirty="0" smtClean="0">
                <a:solidFill>
                  <a:schemeClr val="tx2"/>
                </a:solidFill>
                <a:latin typeface="Century Gothic" panose="020B0502020202020204" pitchFamily="34" charset="0"/>
              </a:rPr>
              <a:t>IV. Oprávnenosť miesta realizácie projektu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241117"/>
            <a:ext cx="8229600" cy="4348123"/>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buFont typeface="+mj-lt"/>
              <a:buAutoNum type="arabicPeriod" startAt="15"/>
              <a:defRPr/>
            </a:pPr>
            <a:r>
              <a:rPr lang="sk-SK" sz="1800" b="1" dirty="0" smtClean="0">
                <a:solidFill>
                  <a:schemeClr val="accent2"/>
                </a:solidFill>
                <a:latin typeface="Century Gothic" panose="020B0502020202020204" pitchFamily="34" charset="0"/>
              </a:rPr>
              <a:t>Podmienka, že projekt je realizovaný na oprávnenom území</a:t>
            </a:r>
          </a:p>
          <a:p>
            <a:pPr algn="l">
              <a:defRPr/>
            </a:pPr>
            <a:endParaRPr lang="sk-SK" altLang="sk-SK" sz="1800" b="1" dirty="0">
              <a:solidFill>
                <a:schemeClr val="tx2"/>
              </a:solidFill>
              <a:latin typeface="Century Gothic" panose="020B0502020202020204" pitchFamily="34" charset="0"/>
            </a:endParaRPr>
          </a:p>
          <a:p>
            <a:pPr algn="l">
              <a:defRPr/>
            </a:pPr>
            <a:r>
              <a:rPr lang="sk-SK" altLang="sk-SK" sz="1600" b="1" dirty="0" smtClean="0">
                <a:solidFill>
                  <a:schemeClr val="tx2"/>
                </a:solidFill>
                <a:latin typeface="Century Gothic" panose="020B0502020202020204" pitchFamily="34" charset="0"/>
              </a:rPr>
              <a:t>Región </a:t>
            </a:r>
            <a:r>
              <a:rPr lang="sk-SK" altLang="sk-SK" sz="1600" b="1" dirty="0">
                <a:solidFill>
                  <a:schemeClr val="tx2"/>
                </a:solidFill>
                <a:latin typeface="Century Gothic" panose="020B0502020202020204" pitchFamily="34" charset="0"/>
              </a:rPr>
              <a:t>NUTS III</a:t>
            </a:r>
          </a:p>
          <a:p>
            <a:pPr marL="174625" lvl="1" algn="just">
              <a:defRPr/>
            </a:pPr>
            <a:r>
              <a:rPr lang="sk-SK" altLang="sk-SK" sz="1600" dirty="0" smtClean="0">
                <a:solidFill>
                  <a:schemeClr val="tx2"/>
                </a:solidFill>
                <a:latin typeface="Century Gothic" panose="020B0502020202020204" pitchFamily="34" charset="0"/>
              </a:rPr>
              <a:t>Trnavský kraj, Trenčiansky kraj, Nitriansky kraj, Banskobystrický kraj, Žilinský kraj, Košický kraj, Prešovský kraj</a:t>
            </a:r>
          </a:p>
          <a:p>
            <a:pPr marL="174625" lvl="1" algn="just">
              <a:defRPr/>
            </a:pPr>
            <a:endParaRPr lang="sk-SK" altLang="sk-SK" sz="1600" dirty="0">
              <a:solidFill>
                <a:schemeClr val="tx2"/>
              </a:solidFill>
              <a:latin typeface="Century Gothic" panose="020B0502020202020204" pitchFamily="34" charset="0"/>
            </a:endParaRPr>
          </a:p>
          <a:p>
            <a:pPr marL="0" lvl="1" algn="just">
              <a:defRPr/>
            </a:pPr>
            <a:r>
              <a:rPr lang="sk-SK" altLang="sk-SK" sz="1600" b="1" dirty="0" smtClean="0">
                <a:solidFill>
                  <a:schemeClr val="tx2"/>
                </a:solidFill>
                <a:latin typeface="Century Gothic" panose="020B0502020202020204" pitchFamily="34" charset="0"/>
              </a:rPr>
              <a:t>Pravidlá</a:t>
            </a:r>
          </a:p>
          <a:p>
            <a:pPr marL="517525" lvl="1" indent="-342900" algn="just">
              <a:buFont typeface="+mj-lt"/>
              <a:buAutoNum type="alphaUcPeriod"/>
              <a:defRPr/>
            </a:pPr>
            <a:r>
              <a:rPr lang="sk-SK" altLang="sk-SK" sz="1600" dirty="0" smtClean="0">
                <a:solidFill>
                  <a:schemeClr val="tx2"/>
                </a:solidFill>
                <a:latin typeface="Century Gothic" panose="020B0502020202020204" pitchFamily="34" charset="0"/>
              </a:rPr>
              <a:t>Pre </a:t>
            </a:r>
            <a:r>
              <a:rPr lang="sk-SK" altLang="sk-SK" sz="1600" dirty="0">
                <a:solidFill>
                  <a:schemeClr val="tx2"/>
                </a:solidFill>
                <a:latin typeface="Century Gothic" panose="020B0502020202020204" pitchFamily="34" charset="0"/>
              </a:rPr>
              <a:t>posúdenie kritérií oprávnenosti je rozhodujúce miesto realizácie projektu, nie sídlo žiadateľa. </a:t>
            </a:r>
          </a:p>
          <a:p>
            <a:pPr marL="517525" lvl="1" indent="-342900" algn="just">
              <a:buFont typeface="+mj-lt"/>
              <a:buAutoNum type="alphaUcPeriod"/>
              <a:defRPr/>
            </a:pPr>
            <a:r>
              <a:rPr lang="sk-SK" altLang="sk-SK" sz="1600" dirty="0" smtClean="0">
                <a:solidFill>
                  <a:schemeClr val="tx2"/>
                </a:solidFill>
                <a:latin typeface="Century Gothic" panose="020B0502020202020204" pitchFamily="34" charset="0"/>
              </a:rPr>
              <a:t>Projekt </a:t>
            </a:r>
            <a:r>
              <a:rPr lang="sk-SK" altLang="sk-SK" sz="1600" dirty="0">
                <a:solidFill>
                  <a:schemeClr val="tx2"/>
                </a:solidFill>
                <a:latin typeface="Century Gothic" panose="020B0502020202020204" pitchFamily="34" charset="0"/>
              </a:rPr>
              <a:t>môže byť realizovaný aj na viacerých miestach (uvedených v ŽoNFP), avšak vždy </a:t>
            </a:r>
            <a:r>
              <a:rPr lang="sk-SK" altLang="sk-SK" sz="1600" dirty="0" smtClean="0">
                <a:solidFill>
                  <a:schemeClr val="tx2"/>
                </a:solidFill>
                <a:latin typeface="Century Gothic" panose="020B0502020202020204" pitchFamily="34" charset="0"/>
              </a:rPr>
              <a:t>na </a:t>
            </a:r>
            <a:r>
              <a:rPr lang="sk-SK" altLang="sk-SK" sz="1600" dirty="0">
                <a:solidFill>
                  <a:schemeClr val="tx2"/>
                </a:solidFill>
                <a:latin typeface="Century Gothic" panose="020B0502020202020204" pitchFamily="34" charset="0"/>
              </a:rPr>
              <a:t>oprávnenom území</a:t>
            </a:r>
            <a:r>
              <a:rPr lang="sk-SK" altLang="sk-SK" sz="1600" dirty="0" smtClean="0">
                <a:solidFill>
                  <a:schemeClr val="tx2"/>
                </a:solidFill>
                <a:latin typeface="Century Gothic" panose="020B0502020202020204" pitchFamily="34" charset="0"/>
              </a:rPr>
              <a:t>.</a:t>
            </a:r>
          </a:p>
          <a:p>
            <a:pPr marL="517525" lvl="1" indent="-342900" algn="just">
              <a:buFont typeface="+mj-lt"/>
              <a:buAutoNum type="alphaUcPeriod"/>
              <a:defRPr/>
            </a:pPr>
            <a:r>
              <a:rPr lang="sk-SK" altLang="sk-SK" sz="1600" dirty="0" smtClean="0">
                <a:solidFill>
                  <a:schemeClr val="tx2"/>
                </a:solidFill>
                <a:latin typeface="Century Gothic" panose="020B0502020202020204" pitchFamily="34" charset="0"/>
              </a:rPr>
              <a:t>V </a:t>
            </a:r>
            <a:r>
              <a:rPr lang="sk-SK" altLang="sk-SK" sz="1600" dirty="0">
                <a:solidFill>
                  <a:schemeClr val="tx2"/>
                </a:solidFill>
                <a:latin typeface="Century Gothic" panose="020B0502020202020204" pitchFamily="34" charset="0"/>
              </a:rPr>
              <a:t>prípade, ak je projekt realizovaný na viacerých územiach s rôznym </a:t>
            </a:r>
            <a:r>
              <a:rPr lang="sk-SK" altLang="sk-SK" sz="1600" dirty="0" smtClean="0">
                <a:solidFill>
                  <a:schemeClr val="tx2"/>
                </a:solidFill>
                <a:latin typeface="Century Gothic" panose="020B0502020202020204" pitchFamily="34" charset="0"/>
              </a:rPr>
              <a:t>stupňom </a:t>
            </a:r>
            <a:r>
              <a:rPr lang="sk-SK" altLang="sk-SK" sz="1600" dirty="0">
                <a:solidFill>
                  <a:schemeClr val="tx2"/>
                </a:solidFill>
                <a:latin typeface="Century Gothic" panose="020B0502020202020204" pitchFamily="34" charset="0"/>
              </a:rPr>
              <a:t>intenzity, </a:t>
            </a:r>
            <a:r>
              <a:rPr lang="sk-SK" altLang="sk-SK" sz="1600" dirty="0" smtClean="0">
                <a:solidFill>
                  <a:schemeClr val="tx2"/>
                </a:solidFill>
                <a:latin typeface="Century Gothic" panose="020B0502020202020204" pitchFamily="34" charset="0"/>
              </a:rPr>
              <a:t>uplatní sa najnižšia intenzita.</a:t>
            </a:r>
          </a:p>
          <a:p>
            <a:pPr marL="450850" lvl="1" indent="-276225" algn="just">
              <a:defRPr/>
            </a:pPr>
            <a:endParaRPr lang="sk-SK" altLang="sk-SK" sz="1800" dirty="0">
              <a:solidFill>
                <a:schemeClr val="tx2"/>
              </a:solidFill>
              <a:latin typeface="Century Gothic" panose="020B0502020202020204" pitchFamily="34" charset="0"/>
            </a:endParaRPr>
          </a:p>
          <a:p>
            <a:pPr marL="450850" lvl="1" indent="-276225" algn="just">
              <a:defRPr/>
            </a:pPr>
            <a:endParaRPr lang="pl-PL" sz="18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23199421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2"/>
            <a:ext cx="8004094" cy="708022"/>
          </a:xfrm>
        </p:spPr>
        <p:txBody>
          <a:bodyPr>
            <a:noAutofit/>
          </a:bodyPr>
          <a:lstStyle/>
          <a:p>
            <a:pPr algn="l"/>
            <a:r>
              <a:rPr lang="sk-SK" altLang="sk-SK" sz="2800" dirty="0" smtClean="0">
                <a:solidFill>
                  <a:schemeClr val="tx2"/>
                </a:solidFill>
                <a:latin typeface="Century Gothic" panose="020B0502020202020204" pitchFamily="34" charset="0"/>
              </a:rPr>
              <a:t>V. Kritériá pre výber projektov</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098009"/>
            <a:ext cx="8229600" cy="4599727"/>
          </a:xfrm>
          <a:prstGeom prst="rect">
            <a:avLst/>
          </a:prstGeom>
        </p:spPr>
        <p:txBody>
          <a:bodyPr vert="horz" lIns="91440" tIns="45720" rIns="91440" bIns="45720" rtlCol="0">
            <a:normAutofit fontScale="925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900" b="1" dirty="0" smtClean="0">
                <a:solidFill>
                  <a:schemeClr val="accent2"/>
                </a:solidFill>
                <a:latin typeface="Century Gothic" panose="020B0502020202020204" pitchFamily="34" charset="0"/>
              </a:rPr>
              <a:t>16. Podmienka splnenia kritérií pre výber projektov</a:t>
            </a:r>
          </a:p>
          <a:p>
            <a:pPr algn="l">
              <a:defRPr/>
            </a:pPr>
            <a:endParaRPr lang="sk-SK" altLang="sk-SK" sz="1900" b="1" dirty="0">
              <a:solidFill>
                <a:schemeClr val="tx2"/>
              </a:solidFill>
              <a:latin typeface="Century Gothic" panose="020B0502020202020204" pitchFamily="34" charset="0"/>
            </a:endParaRPr>
          </a:p>
          <a:p>
            <a:pPr algn="just">
              <a:defRPr/>
            </a:pPr>
            <a:r>
              <a:rPr lang="sk-SK" sz="1700" b="1" dirty="0" smtClean="0">
                <a:solidFill>
                  <a:schemeClr val="tx2"/>
                </a:solidFill>
                <a:latin typeface="Century Gothic" panose="020B0502020202020204" pitchFamily="34" charset="0"/>
              </a:rPr>
              <a:t>Projekt musí spĺňať hodnotiace kritériá </a:t>
            </a:r>
            <a:r>
              <a:rPr lang="sk-SK" sz="1700" dirty="0" smtClean="0">
                <a:solidFill>
                  <a:schemeClr val="tx2"/>
                </a:solidFill>
                <a:latin typeface="Century Gothic" panose="020B0502020202020204" pitchFamily="34" charset="0"/>
              </a:rPr>
              <a:t>(Príloha č. 3 Výzvy)</a:t>
            </a:r>
            <a:r>
              <a:rPr lang="sk-SK" sz="1700" b="1" dirty="0" smtClean="0">
                <a:solidFill>
                  <a:schemeClr val="tx2"/>
                </a:solidFill>
                <a:latin typeface="Century Gothic" panose="020B0502020202020204" pitchFamily="34" charset="0"/>
              </a:rPr>
              <a:t>.</a:t>
            </a:r>
            <a:endParaRPr lang="sk-SK" sz="1700" b="1" dirty="0">
              <a:solidFill>
                <a:schemeClr val="tx2"/>
              </a:solidFill>
              <a:latin typeface="Century Gothic" panose="020B0502020202020204" pitchFamily="34" charset="0"/>
            </a:endParaRPr>
          </a:p>
          <a:p>
            <a:pPr algn="just">
              <a:defRPr/>
            </a:pPr>
            <a:endParaRPr lang="sk-SK" sz="1700" b="1" dirty="0" smtClean="0">
              <a:solidFill>
                <a:schemeClr val="tx2"/>
              </a:solidFill>
              <a:latin typeface="Century Gothic" panose="020B0502020202020204" pitchFamily="34" charset="0"/>
            </a:endParaRPr>
          </a:p>
          <a:p>
            <a:pPr algn="just">
              <a:defRPr/>
            </a:pPr>
            <a:r>
              <a:rPr lang="sk-SK" sz="1700" b="1" dirty="0" smtClean="0">
                <a:solidFill>
                  <a:schemeClr val="tx2"/>
                </a:solidFill>
                <a:latin typeface="Century Gothic" panose="020B0502020202020204" pitchFamily="34" charset="0"/>
              </a:rPr>
              <a:t>16 </a:t>
            </a:r>
            <a:r>
              <a:rPr lang="sk-SK" sz="1700" b="1" dirty="0">
                <a:solidFill>
                  <a:schemeClr val="tx2"/>
                </a:solidFill>
                <a:latin typeface="Century Gothic" panose="020B0502020202020204" pitchFamily="34" charset="0"/>
              </a:rPr>
              <a:t>hodnotiacich kritérií v 4 </a:t>
            </a:r>
            <a:r>
              <a:rPr lang="sk-SK" sz="1700" b="1" dirty="0" smtClean="0">
                <a:solidFill>
                  <a:schemeClr val="tx2"/>
                </a:solidFill>
                <a:latin typeface="Century Gothic" panose="020B0502020202020204" pitchFamily="34" charset="0"/>
              </a:rPr>
              <a:t>kategóriách</a:t>
            </a:r>
          </a:p>
          <a:p>
            <a:pPr marL="285750" indent="-285750" algn="just" defTabSz="538163">
              <a:buFont typeface="Wingdings" panose="05000000000000000000" pitchFamily="2" charset="2"/>
              <a:buChar char="Ø"/>
              <a:defRPr/>
            </a:pPr>
            <a:r>
              <a:rPr lang="sk-SK" sz="1700" b="1" dirty="0" smtClean="0">
                <a:solidFill>
                  <a:schemeClr val="tx2"/>
                </a:solidFill>
                <a:latin typeface="Century Gothic" panose="020B0502020202020204" pitchFamily="34" charset="0"/>
              </a:rPr>
              <a:t>	2 </a:t>
            </a:r>
            <a:r>
              <a:rPr lang="sk-SK" sz="1700" b="1" dirty="0">
                <a:solidFill>
                  <a:schemeClr val="tx2"/>
                </a:solidFill>
                <a:latin typeface="Century Gothic" panose="020B0502020202020204" pitchFamily="34" charset="0"/>
              </a:rPr>
              <a:t>vylučujúce kritériá </a:t>
            </a:r>
            <a:endParaRPr lang="sk-SK" sz="1700" b="1" dirty="0" smtClean="0">
              <a:solidFill>
                <a:schemeClr val="tx2"/>
              </a:solidFill>
              <a:latin typeface="Century Gothic" panose="020B0502020202020204" pitchFamily="34" charset="0"/>
            </a:endParaRPr>
          </a:p>
          <a:p>
            <a:pPr marL="712788" indent="366713" algn="just" defTabSz="539750">
              <a:buFont typeface="Arial" panose="020B0604020202020204" pitchFamily="34" charset="0"/>
              <a:buChar char="•"/>
              <a:defRPr/>
            </a:pPr>
            <a:r>
              <a:rPr lang="sk-SK" sz="1700" dirty="0" smtClean="0">
                <a:solidFill>
                  <a:schemeClr val="tx2"/>
                </a:solidFill>
                <a:latin typeface="Century Gothic" panose="020B0502020202020204" pitchFamily="34" charset="0"/>
              </a:rPr>
              <a:t>súlad </a:t>
            </a:r>
            <a:r>
              <a:rPr lang="sk-SK" sz="1700" dirty="0">
                <a:solidFill>
                  <a:schemeClr val="tx2"/>
                </a:solidFill>
                <a:latin typeface="Century Gothic" panose="020B0502020202020204" pitchFamily="34" charset="0"/>
              </a:rPr>
              <a:t>projektu s intervenčnou stratégiou </a:t>
            </a:r>
            <a:r>
              <a:rPr lang="sk-SK" sz="1700" dirty="0" smtClean="0">
                <a:solidFill>
                  <a:schemeClr val="tx2"/>
                </a:solidFill>
                <a:latin typeface="Century Gothic" panose="020B0502020202020204" pitchFamily="34" charset="0"/>
              </a:rPr>
              <a:t>OP,</a:t>
            </a:r>
          </a:p>
          <a:p>
            <a:pPr marL="712788" indent="366713" algn="just">
              <a:buFont typeface="Arial" panose="020B0604020202020204" pitchFamily="34" charset="0"/>
              <a:buChar char="•"/>
              <a:tabLst>
                <a:tab pos="1077913" algn="l"/>
              </a:tabLst>
              <a:defRPr/>
            </a:pPr>
            <a:r>
              <a:rPr lang="sk-SK" sz="1700" dirty="0" smtClean="0">
                <a:solidFill>
                  <a:schemeClr val="tx2"/>
                </a:solidFill>
                <a:latin typeface="Century Gothic" panose="020B0502020202020204" pitchFamily="34" charset="0"/>
              </a:rPr>
              <a:t>aktívnosť </a:t>
            </a:r>
            <a:r>
              <a:rPr lang="sk-SK" sz="1700" dirty="0">
                <a:solidFill>
                  <a:schemeClr val="tx2"/>
                </a:solidFill>
                <a:latin typeface="Century Gothic" panose="020B0502020202020204" pitchFamily="34" charset="0"/>
              </a:rPr>
              <a:t>podniku žiadateľa (podnik nie je spiacou </a:t>
            </a:r>
            <a:r>
              <a:rPr lang="sk-SK" sz="1700" dirty="0" smtClean="0">
                <a:solidFill>
                  <a:schemeClr val="tx2"/>
                </a:solidFill>
                <a:latin typeface="Century Gothic" panose="020B0502020202020204" pitchFamily="34" charset="0"/>
              </a:rPr>
              <a:t>firmou),</a:t>
            </a:r>
          </a:p>
          <a:p>
            <a:pPr marL="285750" indent="-285750" algn="just">
              <a:buFont typeface="Wingdings" panose="05000000000000000000" pitchFamily="2" charset="2"/>
              <a:buChar char="Ø"/>
              <a:tabLst>
                <a:tab pos="538163" algn="l"/>
              </a:tabLst>
              <a:defRPr/>
            </a:pPr>
            <a:r>
              <a:rPr lang="sk-SK" sz="1700" b="1" dirty="0" smtClean="0">
                <a:solidFill>
                  <a:schemeClr val="tx2"/>
                </a:solidFill>
                <a:latin typeface="Century Gothic" panose="020B0502020202020204" pitchFamily="34" charset="0"/>
              </a:rPr>
              <a:t>	14 bodovaných kritérií</a:t>
            </a:r>
          </a:p>
          <a:p>
            <a:pPr algn="just">
              <a:tabLst>
                <a:tab pos="538163" algn="l"/>
              </a:tabLst>
              <a:defRPr/>
            </a:pPr>
            <a:endParaRPr lang="sk-SK" sz="1700" b="1" dirty="0" smtClean="0">
              <a:solidFill>
                <a:schemeClr val="tx2"/>
              </a:solidFill>
              <a:latin typeface="Century Gothic" panose="020B0502020202020204" pitchFamily="34" charset="0"/>
            </a:endParaRPr>
          </a:p>
          <a:p>
            <a:pPr algn="just">
              <a:tabLst>
                <a:tab pos="538163" algn="l"/>
              </a:tabLst>
              <a:defRPr/>
            </a:pPr>
            <a:r>
              <a:rPr lang="sk-SK" sz="1700" b="1" dirty="0" smtClean="0">
                <a:solidFill>
                  <a:schemeClr val="tx2"/>
                </a:solidFill>
                <a:latin typeface="Century Gothic" panose="020B0502020202020204" pitchFamily="34" charset="0"/>
              </a:rPr>
              <a:t>Splnenie podmienky kritérií výberu projektov</a:t>
            </a:r>
          </a:p>
          <a:p>
            <a:pPr marL="342900" indent="-342900" algn="just">
              <a:buFont typeface="+mj-lt"/>
              <a:buAutoNum type="alphaUcPeriod"/>
              <a:tabLst>
                <a:tab pos="538163" algn="l"/>
              </a:tabLst>
              <a:defRPr/>
            </a:pPr>
            <a:r>
              <a:rPr lang="sk-SK" sz="1700" dirty="0">
                <a:solidFill>
                  <a:schemeClr val="tx2"/>
                </a:solidFill>
                <a:latin typeface="Century Gothic" panose="020B0502020202020204" pitchFamily="34" charset="0"/>
              </a:rPr>
              <a:t>kladné hodnotenie všetkých vylučujúcich </a:t>
            </a:r>
            <a:r>
              <a:rPr lang="sk-SK" sz="1700" dirty="0" smtClean="0">
                <a:solidFill>
                  <a:schemeClr val="tx2"/>
                </a:solidFill>
                <a:latin typeface="Century Gothic" panose="020B0502020202020204" pitchFamily="34" charset="0"/>
              </a:rPr>
              <a:t>kritérií,</a:t>
            </a:r>
            <a:endParaRPr lang="sk-SK" sz="1700" dirty="0">
              <a:solidFill>
                <a:schemeClr val="tx2"/>
              </a:solidFill>
              <a:latin typeface="Century Gothic" panose="020B0502020202020204" pitchFamily="34" charset="0"/>
            </a:endParaRPr>
          </a:p>
          <a:p>
            <a:pPr marL="342900" indent="-342900" algn="just">
              <a:buFont typeface="+mj-lt"/>
              <a:buAutoNum type="alphaUcPeriod"/>
              <a:tabLst>
                <a:tab pos="538163" algn="l"/>
              </a:tabLst>
              <a:defRPr/>
            </a:pPr>
            <a:r>
              <a:rPr lang="sk-SK" sz="1700" dirty="0" smtClean="0">
                <a:solidFill>
                  <a:schemeClr val="tx2"/>
                </a:solidFill>
                <a:latin typeface="Century Gothic" panose="020B0502020202020204" pitchFamily="34" charset="0"/>
              </a:rPr>
              <a:t>min. 60 % z max. počtu bodov</a:t>
            </a:r>
          </a:p>
          <a:p>
            <a:pPr marL="742950" lvl="1" indent="-285750" algn="just">
              <a:buFont typeface="Wingdings" panose="05000000000000000000" pitchFamily="2" charset="2"/>
              <a:buChar char="ü"/>
              <a:tabLst>
                <a:tab pos="538163" algn="l"/>
              </a:tabLst>
              <a:defRPr/>
            </a:pPr>
            <a:r>
              <a:rPr lang="sk-SK" sz="1700" dirty="0">
                <a:solidFill>
                  <a:schemeClr val="tx2"/>
                </a:solidFill>
                <a:latin typeface="Century Gothic" panose="020B0502020202020204" pitchFamily="34" charset="0"/>
              </a:rPr>
              <a:t>	</a:t>
            </a:r>
            <a:r>
              <a:rPr lang="sk-SK" sz="1700" dirty="0" smtClean="0">
                <a:solidFill>
                  <a:schemeClr val="tx2"/>
                </a:solidFill>
                <a:latin typeface="Century Gothic" panose="020B0502020202020204" pitchFamily="34" charset="0"/>
              </a:rPr>
              <a:t>zníženie technologickej medzery:   	min 29 bodov </a:t>
            </a:r>
          </a:p>
          <a:p>
            <a:pPr marL="742950" lvl="1" indent="-285750" algn="just">
              <a:buFont typeface="Wingdings" panose="05000000000000000000" pitchFamily="2" charset="2"/>
              <a:buChar char="ü"/>
              <a:tabLst>
                <a:tab pos="538163" algn="l"/>
              </a:tabLst>
              <a:defRPr/>
            </a:pPr>
            <a:r>
              <a:rPr lang="sk-SK" sz="1700" dirty="0">
                <a:solidFill>
                  <a:schemeClr val="tx2"/>
                </a:solidFill>
                <a:latin typeface="Century Gothic" panose="020B0502020202020204" pitchFamily="34" charset="0"/>
              </a:rPr>
              <a:t>	</a:t>
            </a:r>
            <a:r>
              <a:rPr lang="sk-SK" sz="1700" dirty="0" smtClean="0">
                <a:solidFill>
                  <a:schemeClr val="tx2"/>
                </a:solidFill>
                <a:latin typeface="Century Gothic" panose="020B0502020202020204" pitchFamily="34" charset="0"/>
              </a:rPr>
              <a:t>technologický transfer:	      	min. 29 bodov</a:t>
            </a:r>
          </a:p>
          <a:p>
            <a:pPr marL="742950" lvl="1" indent="-285750" algn="just">
              <a:buFont typeface="Wingdings" panose="05000000000000000000" pitchFamily="2" charset="2"/>
              <a:buChar char="ü"/>
              <a:tabLst>
                <a:tab pos="538163" algn="l"/>
              </a:tabLst>
              <a:defRPr/>
            </a:pPr>
            <a:r>
              <a:rPr lang="sk-SK" sz="1700" dirty="0" smtClean="0">
                <a:solidFill>
                  <a:schemeClr val="tx2"/>
                </a:solidFill>
                <a:latin typeface="Century Gothic" panose="020B0502020202020204" pitchFamily="34" charset="0"/>
              </a:rPr>
              <a:t>	ostatné inovačné opatrenia:	min. 26 bodov</a:t>
            </a:r>
            <a:endParaRPr lang="sk-SK" sz="1700" dirty="0">
              <a:solidFill>
                <a:schemeClr val="tx2"/>
              </a:solidFill>
              <a:latin typeface="Century Gothic" panose="020B0502020202020204" pitchFamily="34" charset="0"/>
            </a:endParaRPr>
          </a:p>
          <a:p>
            <a:pPr marL="640080" lvl="1" indent="-274320">
              <a:buFont typeface="Wingdings" panose="05000000000000000000" pitchFamily="2" charset="2"/>
              <a:buChar char="§"/>
              <a:defRPr/>
            </a:pPr>
            <a:endParaRPr lang="sk-SK" sz="1800" b="1" dirty="0" smtClean="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4014753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250" y="0"/>
            <a:ext cx="768350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8"/>
          <p:cNvSpPr/>
          <p:nvPr/>
        </p:nvSpPr>
        <p:spPr>
          <a:xfrm>
            <a:off x="0" y="0"/>
            <a:ext cx="9144000" cy="5767388"/>
          </a:xfrm>
          <a:prstGeom prst="rect">
            <a:avLst/>
          </a:prstGeom>
          <a:solidFill>
            <a:srgbClr val="E19F3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sk-SK"/>
          </a:p>
        </p:txBody>
      </p:sp>
      <p:pic>
        <p:nvPicPr>
          <p:cNvPr id="14"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493" y="150998"/>
            <a:ext cx="768350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7"/>
          <p:cNvSpPr txBox="1">
            <a:spLocks noChangeArrowheads="1"/>
          </p:cNvSpPr>
          <p:nvPr/>
        </p:nvSpPr>
        <p:spPr bwMode="auto">
          <a:xfrm>
            <a:off x="1098863" y="2547458"/>
            <a:ext cx="71259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ctr">
              <a:spcBef>
                <a:spcPct val="0"/>
              </a:spcBef>
              <a:buNone/>
            </a:pPr>
            <a:r>
              <a:rPr lang="sk-SK" altLang="sk-SK" sz="3600" b="1" dirty="0" smtClean="0">
                <a:solidFill>
                  <a:schemeClr val="bg1"/>
                </a:solidFill>
                <a:latin typeface="Century Gothic" panose="020B0502020202020204" pitchFamily="34" charset="0"/>
              </a:rPr>
              <a:t>1. Základné </a:t>
            </a:r>
            <a:r>
              <a:rPr lang="sk-SK" altLang="sk-SK" sz="3600" b="1" dirty="0">
                <a:solidFill>
                  <a:schemeClr val="bg1"/>
                </a:solidFill>
                <a:latin typeface="Century Gothic" panose="020B0502020202020204" pitchFamily="34" charset="0"/>
              </a:rPr>
              <a:t>informácie o výzve</a:t>
            </a:r>
          </a:p>
        </p:txBody>
      </p:sp>
    </p:spTree>
    <p:extLst>
      <p:ext uri="{BB962C8B-B14F-4D97-AF65-F5344CB8AC3E}">
        <p14:creationId xmlns:p14="http://schemas.microsoft.com/office/powerpoint/2010/main" val="1440705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2"/>
            <a:ext cx="8004094" cy="708022"/>
          </a:xfrm>
        </p:spPr>
        <p:txBody>
          <a:bodyPr>
            <a:noAutofit/>
          </a:bodyPr>
          <a:lstStyle/>
          <a:p>
            <a:pPr algn="l"/>
            <a:r>
              <a:rPr lang="sk-SK" altLang="sk-SK" sz="2800" dirty="0" smtClean="0">
                <a:solidFill>
                  <a:schemeClr val="tx2"/>
                </a:solidFill>
                <a:latin typeface="Century Gothic" panose="020B0502020202020204" pitchFamily="34" charset="0"/>
              </a:rPr>
              <a:t>VI. Spôsob financovania</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098009"/>
            <a:ext cx="8229600" cy="4599727"/>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17. Podmienka relevantného spôsobu financovania</a:t>
            </a:r>
          </a:p>
          <a:p>
            <a:pPr algn="l">
              <a:defRPr/>
            </a:pPr>
            <a:endParaRPr lang="sk-SK" altLang="sk-SK" sz="1900" b="1" dirty="0">
              <a:solidFill>
                <a:schemeClr val="tx2"/>
              </a:solidFill>
              <a:latin typeface="Century Gothic" panose="020B0502020202020204" pitchFamily="34" charset="0"/>
            </a:endParaRPr>
          </a:p>
          <a:p>
            <a:pPr algn="just">
              <a:defRPr/>
            </a:pPr>
            <a:r>
              <a:rPr lang="sk-SK" sz="1600" b="1" dirty="0" smtClean="0">
                <a:solidFill>
                  <a:schemeClr val="tx2"/>
                </a:solidFill>
                <a:latin typeface="Century Gothic" panose="020B0502020202020204" pitchFamily="34" charset="0"/>
              </a:rPr>
              <a:t>Uplatňujú sa 3 spôsoby </a:t>
            </a:r>
            <a:r>
              <a:rPr lang="sk-SK" sz="1600" b="1" dirty="0">
                <a:solidFill>
                  <a:schemeClr val="tx2"/>
                </a:solidFill>
                <a:latin typeface="Century Gothic" panose="020B0502020202020204" pitchFamily="34" charset="0"/>
              </a:rPr>
              <a:t>financovania:</a:t>
            </a:r>
          </a:p>
          <a:p>
            <a:pPr marL="800100" lvl="1" indent="-342900" algn="just">
              <a:buFont typeface="+mj-lt"/>
              <a:buAutoNum type="alphaUcPeriod"/>
              <a:defRPr/>
            </a:pPr>
            <a:r>
              <a:rPr lang="sk-SK" sz="1600" dirty="0" smtClean="0">
                <a:solidFill>
                  <a:schemeClr val="tx2"/>
                </a:solidFill>
                <a:latin typeface="Century Gothic" panose="020B0502020202020204" pitchFamily="34" charset="0"/>
              </a:rPr>
              <a:t>refundácia</a:t>
            </a:r>
            <a:r>
              <a:rPr lang="sk-SK" sz="1600" dirty="0">
                <a:solidFill>
                  <a:schemeClr val="tx2"/>
                </a:solidFill>
                <a:latin typeface="Century Gothic" panose="020B0502020202020204" pitchFamily="34" charset="0"/>
              </a:rPr>
              <a:t>,</a:t>
            </a:r>
          </a:p>
          <a:p>
            <a:pPr marL="800100" lvl="1" indent="-342900" algn="just">
              <a:buFont typeface="+mj-lt"/>
              <a:buAutoNum type="alphaUcPeriod"/>
              <a:defRPr/>
            </a:pPr>
            <a:r>
              <a:rPr lang="sk-SK" sz="1600" dirty="0" err="1" smtClean="0">
                <a:solidFill>
                  <a:schemeClr val="tx2"/>
                </a:solidFill>
                <a:latin typeface="Century Gothic" panose="020B0502020202020204" pitchFamily="34" charset="0"/>
              </a:rPr>
              <a:t>predfinancovanie</a:t>
            </a:r>
            <a:r>
              <a:rPr lang="sk-SK" sz="1600" dirty="0">
                <a:solidFill>
                  <a:schemeClr val="tx2"/>
                </a:solidFill>
                <a:latin typeface="Century Gothic" panose="020B0502020202020204" pitchFamily="34" charset="0"/>
              </a:rPr>
              <a:t>,</a:t>
            </a:r>
          </a:p>
          <a:p>
            <a:pPr marL="800100" lvl="1" indent="-342900" algn="just">
              <a:buFont typeface="+mj-lt"/>
              <a:buAutoNum type="alphaUcPeriod"/>
              <a:defRPr/>
            </a:pPr>
            <a:r>
              <a:rPr lang="sk-SK" sz="1600" dirty="0" smtClean="0">
                <a:solidFill>
                  <a:schemeClr val="tx2"/>
                </a:solidFill>
                <a:latin typeface="Century Gothic" panose="020B0502020202020204" pitchFamily="34" charset="0"/>
              </a:rPr>
              <a:t>kombinácia </a:t>
            </a:r>
            <a:r>
              <a:rPr lang="sk-SK" sz="1600" dirty="0">
                <a:solidFill>
                  <a:schemeClr val="tx2"/>
                </a:solidFill>
                <a:latin typeface="Century Gothic" panose="020B0502020202020204" pitchFamily="34" charset="0"/>
              </a:rPr>
              <a:t>oboch vyššie uvedených spôsobov </a:t>
            </a:r>
            <a:r>
              <a:rPr lang="sk-SK" sz="1600" dirty="0" smtClean="0">
                <a:solidFill>
                  <a:schemeClr val="tx2"/>
                </a:solidFill>
                <a:latin typeface="Century Gothic" panose="020B0502020202020204" pitchFamily="34" charset="0"/>
              </a:rPr>
              <a:t>financovania.</a:t>
            </a:r>
            <a:endParaRPr lang="sk-SK" sz="1600" dirty="0">
              <a:solidFill>
                <a:schemeClr val="tx2"/>
              </a:solidFill>
              <a:latin typeface="Century Gothic" panose="020B0502020202020204" pitchFamily="34" charset="0"/>
            </a:endParaRPr>
          </a:p>
          <a:p>
            <a:pPr algn="just">
              <a:tabLst>
                <a:tab pos="538163" algn="l"/>
              </a:tabLst>
              <a:defRPr/>
            </a:pPr>
            <a:endParaRPr lang="sk-SK" sz="1600" b="1" dirty="0" smtClean="0">
              <a:solidFill>
                <a:schemeClr val="tx2"/>
              </a:solidFill>
              <a:latin typeface="Century Gothic" panose="020B0502020202020204" pitchFamily="34" charset="0"/>
            </a:endParaRPr>
          </a:p>
          <a:p>
            <a:pPr algn="just">
              <a:tabLst>
                <a:tab pos="538163" algn="l"/>
              </a:tabLst>
              <a:defRPr/>
            </a:pPr>
            <a:r>
              <a:rPr lang="sk-SK" sz="1600" dirty="0">
                <a:solidFill>
                  <a:schemeClr val="tx2"/>
                </a:solidFill>
                <a:latin typeface="Century Gothic" panose="020B0502020202020204" pitchFamily="34" charset="0"/>
              </a:rPr>
              <a:t>Financovanie sa poskytuje v súlade s pravidlami uvedenými v platnom Systéme finančného riadenia štrukturálnych fondov, Kohézneho fondu a Európskeho námorného a rybárskeho fondu na programové obdobie 2014 – 2020.</a:t>
            </a:r>
          </a:p>
          <a:p>
            <a:pPr algn="just">
              <a:tabLst>
                <a:tab pos="538163" algn="l"/>
              </a:tabLst>
              <a:defRPr/>
            </a:pPr>
            <a:endParaRPr lang="sk-SK" sz="1600" dirty="0">
              <a:solidFill>
                <a:schemeClr val="tx2"/>
              </a:solidFill>
              <a:latin typeface="Century Gothic" panose="020B0502020202020204" pitchFamily="34" charset="0"/>
            </a:endParaRPr>
          </a:p>
          <a:p>
            <a:pPr algn="just">
              <a:tabLst>
                <a:tab pos="538163" algn="l"/>
              </a:tabLst>
              <a:defRPr/>
            </a:pPr>
            <a:r>
              <a:rPr lang="sk-SK" sz="1600" b="1" dirty="0">
                <a:solidFill>
                  <a:schemeClr val="tx2"/>
                </a:solidFill>
                <a:latin typeface="Century Gothic" panose="020B0502020202020204" pitchFamily="34" charset="0"/>
              </a:rPr>
              <a:t>Forma poskytovaného príspevku: nenávratný finančný príspevok</a:t>
            </a:r>
          </a:p>
          <a:p>
            <a:pPr marL="640080" lvl="1" indent="-274320">
              <a:buFont typeface="Wingdings" panose="05000000000000000000" pitchFamily="2" charset="2"/>
              <a:buChar char="§"/>
              <a:defRPr/>
            </a:pPr>
            <a:endParaRPr lang="sk-SK" sz="1800" b="1" dirty="0" smtClean="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23799438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 Podmienky poskytnutia príspevku 	vyplývajúceho z osobitných predpisov</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412776"/>
            <a:ext cx="8229600" cy="4284960"/>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buFont typeface="+mj-lt"/>
              <a:buAutoNum type="arabicPeriod" startAt="18"/>
              <a:defRPr/>
            </a:pPr>
            <a:r>
              <a:rPr lang="sk-SK" sz="1800" b="1" dirty="0" smtClean="0">
                <a:solidFill>
                  <a:schemeClr val="accent2"/>
                </a:solidFill>
                <a:latin typeface="Century Gothic" panose="020B0502020202020204" pitchFamily="34" charset="0"/>
              </a:rPr>
              <a:t>Podmienky týkajúce sa štátnej pomoci a vyplývajúce so schém štátnej pomoci</a:t>
            </a:r>
            <a:endParaRPr lang="sk-SK" sz="1800" b="1" dirty="0">
              <a:solidFill>
                <a:schemeClr val="accent2"/>
              </a:solidFill>
              <a:latin typeface="Century Gothic" panose="020B0502020202020204" pitchFamily="34" charset="0"/>
            </a:endParaRPr>
          </a:p>
          <a:p>
            <a:pPr marL="342900" indent="-342900" algn="just">
              <a:buFont typeface="Arial" panose="020B0604020202020204" pitchFamily="34" charset="0"/>
              <a:buChar char="•"/>
              <a:defRPr/>
            </a:pPr>
            <a:endParaRPr lang="pl-PL" sz="13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a:solidFill>
                  <a:schemeClr val="tx2"/>
                </a:solidFill>
                <a:latin typeface="Century Gothic" panose="020B0502020202020204" pitchFamily="34" charset="0"/>
              </a:rPr>
              <a:t>p</a:t>
            </a:r>
            <a:r>
              <a:rPr lang="pl-PL" sz="1600" dirty="0" smtClean="0">
                <a:solidFill>
                  <a:schemeClr val="tx2"/>
                </a:solidFill>
                <a:latin typeface="Century Gothic" panose="020B0502020202020204" pitchFamily="34" charset="0"/>
              </a:rPr>
              <a:t>odmienky štátnej pomoci aplikované prostredníctvom Schémy štátnej pomoci,</a:t>
            </a:r>
            <a:endParaRPr lang="pl-PL" sz="16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a:solidFill>
                  <a:schemeClr val="tx2"/>
                </a:solidFill>
                <a:latin typeface="Century Gothic" panose="020B0502020202020204" pitchFamily="34" charset="0"/>
              </a:rPr>
              <a:t>p</a:t>
            </a:r>
            <a:r>
              <a:rPr lang="pl-PL" sz="1600" dirty="0" smtClean="0">
                <a:solidFill>
                  <a:schemeClr val="tx2"/>
                </a:solidFill>
                <a:latin typeface="Century Gothic" panose="020B0502020202020204" pitchFamily="34" charset="0"/>
              </a:rPr>
              <a:t>lná právna zodpovednosť za nedodržanie podmienok poskytnutia príspevku vyplývajúcich zo SŠP.</a:t>
            </a:r>
            <a:endParaRPr lang="pl-PL" sz="1600" dirty="0">
              <a:solidFill>
                <a:schemeClr val="tx2"/>
              </a:solidFill>
              <a:latin typeface="Century Gothic" panose="020B0502020202020204" pitchFamily="34" charset="0"/>
            </a:endParaRPr>
          </a:p>
          <a:p>
            <a:pPr algn="just">
              <a:defRPr/>
            </a:pPr>
            <a:endParaRPr lang="pl-PL" sz="2600" dirty="0">
              <a:solidFill>
                <a:schemeClr val="tx2"/>
              </a:solidFill>
              <a:latin typeface="Century Gothic" panose="020B0502020202020204" pitchFamily="34" charset="0"/>
            </a:endParaRPr>
          </a:p>
          <a:p>
            <a:pPr marL="457200" indent="-457200" algn="just">
              <a:buFont typeface="+mj-lt"/>
              <a:buAutoNum type="arabicPeriod" startAt="19"/>
              <a:tabLst>
                <a:tab pos="363538" algn="l"/>
              </a:tabLst>
              <a:defRPr/>
            </a:pPr>
            <a:r>
              <a:rPr lang="sk-SK" sz="1800" b="1" dirty="0">
                <a:solidFill>
                  <a:schemeClr val="accent2"/>
                </a:solidFill>
                <a:latin typeface="Century Gothic" panose="020B0502020202020204" pitchFamily="34" charset="0"/>
              </a:rPr>
              <a:t>Podmienka neporušenia zákazu nelegálnej práce a nelegálneho zamestnávania za obdobie piatich rokov predchádzajúcich podaniu ŽoNFP</a:t>
            </a:r>
          </a:p>
          <a:p>
            <a:pPr marL="342900" indent="-342900" algn="just">
              <a:buFont typeface="Arial" panose="020B0604020202020204" pitchFamily="34" charset="0"/>
              <a:buChar char="•"/>
              <a:defRPr/>
            </a:pPr>
            <a:endParaRPr lang="pl-PL" sz="13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neporušenie zákazu nelegálnej </a:t>
            </a:r>
            <a:r>
              <a:rPr lang="pl-PL" sz="1600" dirty="0">
                <a:solidFill>
                  <a:schemeClr val="tx2"/>
                </a:solidFill>
                <a:latin typeface="Century Gothic" panose="020B0502020202020204" pitchFamily="34" charset="0"/>
              </a:rPr>
              <a:t>práce a nelegálneho zamestnávania podľa </a:t>
            </a:r>
            <a:r>
              <a:rPr lang="pl-PL" sz="1600" dirty="0" smtClean="0">
                <a:solidFill>
                  <a:schemeClr val="tx2"/>
                </a:solidFill>
                <a:latin typeface="Century Gothic" panose="020B0502020202020204" pitchFamily="34" charset="0"/>
              </a:rPr>
              <a:t>zákona č. 82/2005 Z. z. o </a:t>
            </a:r>
            <a:r>
              <a:rPr lang="pl-PL" sz="1600" dirty="0">
                <a:solidFill>
                  <a:schemeClr val="tx2"/>
                </a:solidFill>
                <a:latin typeface="Century Gothic" panose="020B0502020202020204" pitchFamily="34" charset="0"/>
              </a:rPr>
              <a:t>nelegálnej práci a nelegálnom </a:t>
            </a:r>
            <a:r>
              <a:rPr lang="pl-PL" sz="1600" dirty="0" smtClean="0">
                <a:solidFill>
                  <a:schemeClr val="tx2"/>
                </a:solidFill>
                <a:latin typeface="Century Gothic" panose="020B0502020202020204" pitchFamily="34" charset="0"/>
              </a:rPr>
              <a:t>zamestnávaní </a:t>
            </a:r>
            <a:r>
              <a:rPr lang="pl-PL" sz="1600" dirty="0">
                <a:solidFill>
                  <a:schemeClr val="tx2"/>
                </a:solidFill>
                <a:latin typeface="Century Gothic" panose="020B0502020202020204" pitchFamily="34" charset="0"/>
              </a:rPr>
              <a:t>za obdobie 5 </a:t>
            </a:r>
            <a:r>
              <a:rPr lang="pl-PL" sz="1600" dirty="0" smtClean="0">
                <a:solidFill>
                  <a:schemeClr val="tx2"/>
                </a:solidFill>
                <a:latin typeface="Century Gothic" panose="020B0502020202020204" pitchFamily="34" charset="0"/>
              </a:rPr>
              <a:t>rokov predchádzajúcich </a:t>
            </a:r>
            <a:r>
              <a:rPr lang="pl-PL" sz="1600" dirty="0">
                <a:solidFill>
                  <a:schemeClr val="tx2"/>
                </a:solidFill>
                <a:latin typeface="Century Gothic" panose="020B0502020202020204" pitchFamily="34" charset="0"/>
              </a:rPr>
              <a:t>predloženiu ŽoNFP</a:t>
            </a:r>
            <a:r>
              <a:rPr lang="pl-PL" sz="1600" dirty="0" smtClean="0">
                <a:solidFill>
                  <a:schemeClr val="tx2"/>
                </a:solidFill>
                <a:latin typeface="Century Gothic" panose="020B0502020202020204" pitchFamily="34" charset="0"/>
              </a:rPr>
              <a:t>.</a:t>
            </a:r>
          </a:p>
          <a:p>
            <a:pPr marL="342900" indent="-342900" algn="l">
              <a:buFont typeface="Arial" panose="020B0604020202020204" pitchFamily="34" charset="0"/>
              <a:buChar char="•"/>
              <a:defRPr/>
            </a:pPr>
            <a:endParaRPr lang="pl-PL" sz="1600" dirty="0">
              <a:solidFill>
                <a:schemeClr val="tx2"/>
              </a:solidFill>
              <a:latin typeface="Century Gothic" panose="020B0502020202020204" pitchFamily="34" charset="0"/>
            </a:endParaRPr>
          </a:p>
          <a:p>
            <a:pPr marL="640080" lvl="1" indent="-274320">
              <a:buFont typeface="Wingdings" panose="05000000000000000000" pitchFamily="2" charset="2"/>
              <a:buChar char="§"/>
              <a:defRPr/>
            </a:pPr>
            <a:endParaRPr lang="sk-SK" sz="1800" b="1" dirty="0" smtClean="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3836654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VIII. Ďalšie podmienky poskytnutia príspevku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412776"/>
            <a:ext cx="8229600" cy="42849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lnSpc>
                <a:spcPct val="80000"/>
              </a:lnSpc>
              <a:buFont typeface="+mj-lt"/>
              <a:buAutoNum type="arabicPeriod" startAt="20"/>
              <a:defRPr/>
            </a:pPr>
            <a:r>
              <a:rPr lang="sk-SK" sz="1800" b="1" dirty="0" smtClean="0">
                <a:solidFill>
                  <a:schemeClr val="accent2"/>
                </a:solidFill>
                <a:latin typeface="Century Gothic" panose="020B0502020202020204" pitchFamily="34" charset="0"/>
              </a:rPr>
              <a:t>Podmienka </a:t>
            </a:r>
            <a:r>
              <a:rPr lang="sk-SK" sz="1800" b="1" dirty="0">
                <a:solidFill>
                  <a:schemeClr val="accent2"/>
                </a:solidFill>
                <a:latin typeface="Century Gothic" panose="020B0502020202020204" pitchFamily="34" charset="0"/>
              </a:rPr>
              <a:t>zapojenia MSP (IBA pre veľké podniky)</a:t>
            </a:r>
          </a:p>
          <a:p>
            <a:pPr marL="342900" indent="-342900" algn="l">
              <a:buFont typeface="Arial" panose="020B0604020202020204" pitchFamily="34" charset="0"/>
              <a:buChar char="•"/>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veľký podnik </a:t>
            </a:r>
            <a:r>
              <a:rPr lang="pl-PL" sz="1600" dirty="0">
                <a:solidFill>
                  <a:schemeClr val="tx2"/>
                </a:solidFill>
                <a:latin typeface="Century Gothic" panose="020B0502020202020204" pitchFamily="34" charset="0"/>
              </a:rPr>
              <a:t>je </a:t>
            </a:r>
            <a:r>
              <a:rPr lang="pl-PL" sz="1600" b="1" dirty="0">
                <a:solidFill>
                  <a:schemeClr val="tx2"/>
                </a:solidFill>
                <a:latin typeface="Century Gothic" panose="020B0502020202020204" pitchFamily="34" charset="0"/>
              </a:rPr>
              <a:t>povinný zabezpečiť </a:t>
            </a:r>
            <a:r>
              <a:rPr lang="pl-PL" sz="1600" b="1" dirty="0" smtClean="0">
                <a:solidFill>
                  <a:schemeClr val="tx2"/>
                </a:solidFill>
                <a:latin typeface="Century Gothic" panose="020B0502020202020204" pitchFamily="34" charset="0"/>
              </a:rPr>
              <a:t>zapojenie MSP </a:t>
            </a:r>
            <a:r>
              <a:rPr lang="pl-PL" sz="1600" b="1" dirty="0">
                <a:solidFill>
                  <a:schemeClr val="tx2"/>
                </a:solidFill>
                <a:latin typeface="Century Gothic" panose="020B0502020202020204" pitchFamily="34" charset="0"/>
              </a:rPr>
              <a:t>do aktivít </a:t>
            </a:r>
            <a:r>
              <a:rPr lang="pl-PL" sz="1600" dirty="0" smtClean="0">
                <a:solidFill>
                  <a:schemeClr val="tx2"/>
                </a:solidFill>
                <a:latin typeface="Century Gothic" panose="020B0502020202020204" pitchFamily="34" charset="0"/>
              </a:rPr>
              <a:t>súvisiacich </a:t>
            </a:r>
            <a:r>
              <a:rPr lang="pl-PL" sz="1600" dirty="0">
                <a:solidFill>
                  <a:schemeClr val="tx2"/>
                </a:solidFill>
                <a:latin typeface="Century Gothic" panose="020B0502020202020204" pitchFamily="34" charset="0"/>
              </a:rPr>
              <a:t>(resp. nadväzujúcich, </a:t>
            </a:r>
            <a:r>
              <a:rPr lang="pl-PL" sz="1600" dirty="0" smtClean="0">
                <a:solidFill>
                  <a:schemeClr val="tx2"/>
                </a:solidFill>
                <a:latin typeface="Century Gothic" panose="020B0502020202020204" pitchFamily="34" charset="0"/>
              </a:rPr>
              <a:t>previazaných) s </a:t>
            </a:r>
            <a:r>
              <a:rPr lang="pl-PL" sz="1600" dirty="0">
                <a:solidFill>
                  <a:schemeClr val="tx2"/>
                </a:solidFill>
                <a:latin typeface="Century Gothic" panose="020B0502020202020204" pitchFamily="34" charset="0"/>
              </a:rPr>
              <a:t>realizáciou oprávnených aktivít </a:t>
            </a:r>
            <a:r>
              <a:rPr lang="pl-PL" sz="1600" dirty="0" smtClean="0">
                <a:solidFill>
                  <a:schemeClr val="tx2"/>
                </a:solidFill>
                <a:latin typeface="Century Gothic" panose="020B0502020202020204" pitchFamily="34" charset="0"/>
              </a:rPr>
              <a:t>projektu</a:t>
            </a:r>
            <a:r>
              <a:rPr lang="pl-PL" sz="1600" dirty="0">
                <a:solidFill>
                  <a:schemeClr val="tx2"/>
                </a:solidFill>
                <a:latin typeface="Century Gothic" panose="020B0502020202020204" pitchFamily="34" charset="0"/>
              </a:rPr>
              <a:t> </a:t>
            </a:r>
            <a:endParaRPr lang="pl-PL" sz="1600" dirty="0" smtClean="0">
              <a:solidFill>
                <a:schemeClr val="tx2"/>
              </a:solidFill>
              <a:latin typeface="Century Gothic" panose="020B0502020202020204" pitchFamily="34" charset="0"/>
            </a:endParaRPr>
          </a:p>
          <a:p>
            <a:pPr marL="342900" indent="-342900" algn="l">
              <a:buFont typeface="Arial" panose="020B0604020202020204" pitchFamily="34" charset="0"/>
              <a:buChar char="•"/>
              <a:defRPr/>
            </a:pPr>
            <a:endParaRPr lang="pl-PL" sz="2600" dirty="0" smtClean="0">
              <a:solidFill>
                <a:schemeClr val="tx2"/>
              </a:solidFill>
              <a:latin typeface="Century Gothic" panose="020B0502020202020204" pitchFamily="34" charset="0"/>
            </a:endParaRPr>
          </a:p>
          <a:p>
            <a:pPr marL="342900" indent="-342900" algn="l">
              <a:buFont typeface="Arial" panose="020B0604020202020204" pitchFamily="34" charset="0"/>
              <a:buChar char="•"/>
              <a:defRPr/>
            </a:pPr>
            <a:endParaRPr lang="pl-PL" sz="2600" dirty="0">
              <a:solidFill>
                <a:schemeClr val="tx2"/>
              </a:solidFill>
              <a:latin typeface="Century Gothic" panose="020B0502020202020204" pitchFamily="34" charset="0"/>
            </a:endParaRPr>
          </a:p>
          <a:p>
            <a:pPr marL="457200" indent="-457200" algn="just">
              <a:lnSpc>
                <a:spcPct val="80000"/>
              </a:lnSpc>
              <a:buFont typeface="+mj-lt"/>
              <a:buAutoNum type="arabicPeriod" startAt="21"/>
              <a:tabLst>
                <a:tab pos="363538" algn="l"/>
              </a:tabLst>
              <a:defRPr/>
            </a:pPr>
            <a:r>
              <a:rPr lang="sk-SK" sz="1800" b="1" dirty="0" smtClean="0">
                <a:solidFill>
                  <a:schemeClr val="accent2"/>
                </a:solidFill>
                <a:latin typeface="Century Gothic" panose="020B0502020202020204" pitchFamily="34" charset="0"/>
              </a:rPr>
              <a:t>Podmienka</a:t>
            </a:r>
            <a:r>
              <a:rPr lang="sk-SK" sz="1800" b="1" dirty="0">
                <a:solidFill>
                  <a:schemeClr val="accent2"/>
                </a:solidFill>
                <a:latin typeface="Century Gothic" panose="020B0502020202020204" pitchFamily="34" charset="0"/>
              </a:rPr>
              <a:t>, že žiadateľ má vysporiadané majetkovo-právne vzťahy</a:t>
            </a:r>
          </a:p>
          <a:p>
            <a:pPr algn="l">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pPr>
            <a:r>
              <a:rPr lang="sk-SK" altLang="sk-SK" sz="1600" dirty="0">
                <a:solidFill>
                  <a:schemeClr val="tx2"/>
                </a:solidFill>
                <a:latin typeface="Century Gothic" panose="020B0502020202020204" pitchFamily="34" charset="0"/>
              </a:rPr>
              <a:t>preukázanie vlastníckeho alebo iného užívacieho práva žiadateľa k </a:t>
            </a:r>
            <a:r>
              <a:rPr lang="sk-SK" altLang="sk-SK" sz="1600" dirty="0" smtClean="0">
                <a:solidFill>
                  <a:schemeClr val="tx2"/>
                </a:solidFill>
                <a:latin typeface="Century Gothic" panose="020B0502020202020204" pitchFamily="34" charset="0"/>
              </a:rPr>
              <a:t>nehnuteľnostiam, </a:t>
            </a:r>
            <a:r>
              <a:rPr lang="sk-SK" altLang="sk-SK" sz="1600" dirty="0">
                <a:solidFill>
                  <a:schemeClr val="tx2"/>
                </a:solidFill>
                <a:latin typeface="Century Gothic" panose="020B0502020202020204" pitchFamily="34" charset="0"/>
              </a:rPr>
              <a:t>vrátane ich kombinácií súvisiacich s realizáciou </a:t>
            </a:r>
            <a:r>
              <a:rPr lang="sk-SK" altLang="sk-SK" sz="1600" dirty="0" smtClean="0">
                <a:solidFill>
                  <a:schemeClr val="tx2"/>
                </a:solidFill>
                <a:latin typeface="Century Gothic" panose="020B0502020202020204" pitchFamily="34" charset="0"/>
              </a:rPr>
              <a:t>projektu a to </a:t>
            </a:r>
            <a:r>
              <a:rPr lang="sk-SK" altLang="sk-SK" sz="1600" dirty="0">
                <a:solidFill>
                  <a:schemeClr val="tx2"/>
                </a:solidFill>
                <a:latin typeface="Century Gothic" panose="020B0502020202020204" pitchFamily="34" charset="0"/>
              </a:rPr>
              <a:t>počas celej doby realizácie hlavných </a:t>
            </a:r>
            <a:r>
              <a:rPr lang="sk-SK" altLang="sk-SK" sz="1600" dirty="0" smtClean="0">
                <a:solidFill>
                  <a:schemeClr val="tx2"/>
                </a:solidFill>
                <a:latin typeface="Century Gothic" panose="020B0502020202020204" pitchFamily="34" charset="0"/>
              </a:rPr>
              <a:t>aktivít projektu </a:t>
            </a:r>
            <a:r>
              <a:rPr lang="sk-SK" altLang="sk-SK" sz="1600" dirty="0">
                <a:solidFill>
                  <a:schemeClr val="tx2"/>
                </a:solidFill>
                <a:latin typeface="Century Gothic" panose="020B0502020202020204" pitchFamily="34" charset="0"/>
              </a:rPr>
              <a:t>a celého obdobia udržateľnosti </a:t>
            </a:r>
            <a:r>
              <a:rPr lang="sk-SK" altLang="sk-SK" sz="1600" dirty="0" smtClean="0">
                <a:solidFill>
                  <a:schemeClr val="tx2"/>
                </a:solidFill>
                <a:latin typeface="Century Gothic" panose="020B0502020202020204" pitchFamily="34" charset="0"/>
              </a:rPr>
              <a:t>projektu.</a:t>
            </a:r>
            <a:endParaRPr lang="sk-SK" altLang="sk-SK" sz="1600" dirty="0">
              <a:solidFill>
                <a:schemeClr val="tx2"/>
              </a:solidFill>
              <a:latin typeface="Century Gothic" panose="020B0502020202020204" pitchFamily="34" charset="0"/>
            </a:endParaRPr>
          </a:p>
          <a:p>
            <a:pPr marL="342900" indent="-342900" algn="l">
              <a:buFont typeface="Arial" panose="020B0604020202020204" pitchFamily="34" charset="0"/>
              <a:buChar char="•"/>
              <a:defRPr/>
            </a:pPr>
            <a:endParaRPr lang="pl-PL" sz="2000" dirty="0">
              <a:solidFill>
                <a:schemeClr val="tx2"/>
              </a:solidFill>
              <a:latin typeface="Century Gothic" panose="020B0502020202020204" pitchFamily="34" charset="0"/>
            </a:endParaRPr>
          </a:p>
          <a:p>
            <a:pPr marL="640080" lvl="1" indent="-274320">
              <a:buFont typeface="Wingdings" panose="05000000000000000000" pitchFamily="2" charset="2"/>
              <a:buChar char="§"/>
              <a:defRPr/>
            </a:pPr>
            <a:endParaRPr lang="sk-SK" sz="1800" b="1" dirty="0" smtClean="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6020071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VIII. Ďalšie podmienky poskytnutia príspevku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104998"/>
            <a:ext cx="8229600" cy="459273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buFont typeface="+mj-lt"/>
              <a:buAutoNum type="arabicPeriod" startAt="22"/>
              <a:tabLst>
                <a:tab pos="450850" algn="l"/>
              </a:tabLst>
              <a:defRPr/>
            </a:pPr>
            <a:r>
              <a:rPr lang="sk-SK" sz="1900" b="1" dirty="0" smtClean="0">
                <a:solidFill>
                  <a:schemeClr val="accent2"/>
                </a:solidFill>
                <a:latin typeface="Century Gothic" panose="020B0502020202020204" pitchFamily="34" charset="0"/>
              </a:rPr>
              <a:t>Oprávnenosť z hľadiska preukázania súladu s požiadavkami v oblasti posudzovania vplyvov navrhovanej </a:t>
            </a:r>
            <a:r>
              <a:rPr lang="sk-SK" sz="1900" b="1" dirty="0">
                <a:solidFill>
                  <a:schemeClr val="accent2"/>
                </a:solidFill>
                <a:latin typeface="Century Gothic" panose="020B0502020202020204" pitchFamily="34" charset="0"/>
              </a:rPr>
              <a:t>č</a:t>
            </a:r>
            <a:r>
              <a:rPr lang="sk-SK" sz="1900" b="1" dirty="0" smtClean="0">
                <a:solidFill>
                  <a:schemeClr val="accent2"/>
                </a:solidFill>
                <a:latin typeface="Century Gothic" panose="020B0502020202020204" pitchFamily="34" charset="0"/>
              </a:rPr>
              <a:t>innosti na životné prostredie</a:t>
            </a:r>
            <a:endParaRPr lang="sk-SK" sz="1900" b="1" dirty="0">
              <a:solidFill>
                <a:schemeClr val="accent2"/>
              </a:solidFill>
              <a:latin typeface="Century Gothic" panose="020B0502020202020204" pitchFamily="34" charset="0"/>
            </a:endParaRPr>
          </a:p>
          <a:p>
            <a:pPr marL="342900" indent="-342900" algn="just">
              <a:buFont typeface="Arial" panose="020B0604020202020204" pitchFamily="34" charset="0"/>
              <a:buChar char="•"/>
              <a:defRPr/>
            </a:pPr>
            <a:endParaRPr lang="pl-PL" sz="1200" dirty="0" smtClean="0">
              <a:solidFill>
                <a:schemeClr val="tx2"/>
              </a:solidFill>
              <a:latin typeface="Century Gothic" panose="020B0502020202020204" pitchFamily="34" charset="0"/>
            </a:endParaRPr>
          </a:p>
          <a:p>
            <a:pPr marL="342900" indent="-342900" algn="just">
              <a:buFont typeface="Arial" panose="020B0604020202020204" pitchFamily="34" charset="0"/>
              <a:buChar char="•"/>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Projekt musí </a:t>
            </a:r>
            <a:r>
              <a:rPr lang="pl-PL" sz="1600" dirty="0">
                <a:solidFill>
                  <a:schemeClr val="tx2"/>
                </a:solidFill>
                <a:latin typeface="Century Gothic" panose="020B0502020202020204" pitchFamily="34" charset="0"/>
              </a:rPr>
              <a:t>byť z hľadiska </a:t>
            </a:r>
            <a:r>
              <a:rPr lang="pl-PL" sz="1600" dirty="0" smtClean="0">
                <a:solidFill>
                  <a:schemeClr val="tx2"/>
                </a:solidFill>
                <a:latin typeface="Century Gothic" panose="020B0502020202020204" pitchFamily="34" charset="0"/>
              </a:rPr>
              <a:t>navrhovanej činnosti </a:t>
            </a:r>
            <a:r>
              <a:rPr lang="pl-PL" sz="1600" dirty="0">
                <a:solidFill>
                  <a:schemeClr val="tx2"/>
                </a:solidFill>
                <a:latin typeface="Century Gothic" panose="020B0502020202020204" pitchFamily="34" charset="0"/>
              </a:rPr>
              <a:t>v súlade s požiadavkami v oblasti posudzovania </a:t>
            </a:r>
            <a:r>
              <a:rPr lang="pl-PL" sz="1600" dirty="0" smtClean="0">
                <a:solidFill>
                  <a:schemeClr val="tx2"/>
                </a:solidFill>
                <a:latin typeface="Century Gothic" panose="020B0502020202020204" pitchFamily="34" charset="0"/>
              </a:rPr>
              <a:t>vplyvov navrhovanej </a:t>
            </a:r>
            <a:r>
              <a:rPr lang="pl-PL" sz="1600" dirty="0">
                <a:solidFill>
                  <a:schemeClr val="tx2"/>
                </a:solidFill>
                <a:latin typeface="Century Gothic" panose="020B0502020202020204" pitchFamily="34" charset="0"/>
              </a:rPr>
              <a:t>činnosti na životné prostredie v súlade so zákonom </a:t>
            </a:r>
            <a:r>
              <a:rPr lang="pl-PL" sz="1600" dirty="0" smtClean="0">
                <a:solidFill>
                  <a:schemeClr val="tx2"/>
                </a:solidFill>
                <a:latin typeface="Century Gothic" panose="020B0502020202020204" pitchFamily="34" charset="0"/>
              </a:rPr>
              <a:t>č. 24/2006  Z. z.</a:t>
            </a:r>
          </a:p>
          <a:p>
            <a:pPr marL="342900" indent="-342900" algn="just">
              <a:buFont typeface="Arial" panose="020B0604020202020204" pitchFamily="34" charset="0"/>
              <a:buChar char="•"/>
              <a:defRPr/>
            </a:pPr>
            <a:r>
              <a:rPr lang="pl-PL" sz="1600" dirty="0">
                <a:solidFill>
                  <a:schemeClr val="tx2"/>
                </a:solidFill>
                <a:latin typeface="Century Gothic" panose="020B0502020202020204" pitchFamily="34" charset="0"/>
              </a:rPr>
              <a:t>Príspevok nie je možné poskytnúť na </a:t>
            </a:r>
            <a:r>
              <a:rPr lang="pl-PL" sz="1600" dirty="0" smtClean="0">
                <a:solidFill>
                  <a:schemeClr val="tx2"/>
                </a:solidFill>
                <a:latin typeface="Century Gothic" panose="020B0502020202020204" pitchFamily="34" charset="0"/>
              </a:rPr>
              <a:t>realizáciu projektu </a:t>
            </a:r>
            <a:r>
              <a:rPr lang="pl-PL" sz="1600" dirty="0">
                <a:solidFill>
                  <a:schemeClr val="tx2"/>
                </a:solidFill>
                <a:latin typeface="Century Gothic" panose="020B0502020202020204" pitchFamily="34" charset="0"/>
              </a:rPr>
              <a:t>s negatívnym vplyvom na životné prostredie (</a:t>
            </a:r>
            <a:r>
              <a:rPr lang="pl-PL" sz="1600" dirty="0" smtClean="0">
                <a:solidFill>
                  <a:schemeClr val="tx2"/>
                </a:solidFill>
                <a:latin typeface="Century Gothic" panose="020B0502020202020204" pitchFamily="34" charset="0"/>
              </a:rPr>
              <a:t>znečisťovanie alebo </a:t>
            </a:r>
            <a:r>
              <a:rPr lang="pl-PL" sz="1600" dirty="0">
                <a:solidFill>
                  <a:schemeClr val="tx2"/>
                </a:solidFill>
                <a:latin typeface="Century Gothic" panose="020B0502020202020204" pitchFamily="34" charset="0"/>
              </a:rPr>
              <a:t>poškodzovanie životného prostredia), a to pokiaľ ide o </a:t>
            </a:r>
            <a:r>
              <a:rPr lang="pl-PL" sz="1600" dirty="0" smtClean="0">
                <a:solidFill>
                  <a:schemeClr val="tx2"/>
                </a:solidFill>
                <a:latin typeface="Century Gothic" panose="020B0502020202020204" pitchFamily="34" charset="0"/>
              </a:rPr>
              <a:t>akýkoľvek priamy </a:t>
            </a:r>
            <a:r>
              <a:rPr lang="pl-PL" sz="1600" dirty="0">
                <a:solidFill>
                  <a:schemeClr val="tx2"/>
                </a:solidFill>
                <a:latin typeface="Century Gothic" panose="020B0502020202020204" pitchFamily="34" charset="0"/>
              </a:rPr>
              <a:t>alebo nepriamy vplyv na životné </a:t>
            </a:r>
            <a:r>
              <a:rPr lang="pl-PL" sz="1600" dirty="0" smtClean="0">
                <a:solidFill>
                  <a:schemeClr val="tx2"/>
                </a:solidFill>
                <a:latin typeface="Century Gothic" panose="020B0502020202020204" pitchFamily="34" charset="0"/>
              </a:rPr>
              <a:t>prostredie, </a:t>
            </a:r>
            <a:r>
              <a:rPr lang="pl-PL" sz="1600" dirty="0">
                <a:solidFill>
                  <a:schemeClr val="tx2"/>
                </a:solidFill>
                <a:latin typeface="Century Gothic" panose="020B0502020202020204" pitchFamily="34" charset="0"/>
              </a:rPr>
              <a:t>vrátane vplyvu </a:t>
            </a:r>
            <a:r>
              <a:rPr lang="pl-PL" sz="1600" dirty="0" smtClean="0">
                <a:solidFill>
                  <a:schemeClr val="tx2"/>
                </a:solidFill>
                <a:latin typeface="Century Gothic" panose="020B0502020202020204" pitchFamily="34" charset="0"/>
              </a:rPr>
              <a:t>na zdravie</a:t>
            </a:r>
            <a:r>
              <a:rPr lang="pl-PL" sz="1600" dirty="0">
                <a:solidFill>
                  <a:schemeClr val="tx2"/>
                </a:solidFill>
                <a:latin typeface="Century Gothic" panose="020B0502020202020204" pitchFamily="34" charset="0"/>
              </a:rPr>
              <a:t>, flóru, faunu, biodiverzitu, pôdu, klímu, ovzdušie, vodu, </a:t>
            </a:r>
            <a:r>
              <a:rPr lang="pl-PL" sz="1600" dirty="0" smtClean="0">
                <a:solidFill>
                  <a:schemeClr val="tx2"/>
                </a:solidFill>
                <a:latin typeface="Century Gothic" panose="020B0502020202020204" pitchFamily="34" charset="0"/>
              </a:rPr>
              <a:t>krajinu, prírodné </a:t>
            </a:r>
            <a:r>
              <a:rPr lang="pl-PL" sz="1600" dirty="0">
                <a:solidFill>
                  <a:schemeClr val="tx2"/>
                </a:solidFill>
                <a:latin typeface="Century Gothic" panose="020B0502020202020204" pitchFamily="34" charset="0"/>
              </a:rPr>
              <a:t>lokality, hmotný majetok, kultúrne dedičstvo a </a:t>
            </a:r>
            <a:r>
              <a:rPr lang="pl-PL" sz="1600" dirty="0" smtClean="0">
                <a:solidFill>
                  <a:schemeClr val="tx2"/>
                </a:solidFill>
                <a:latin typeface="Century Gothic" panose="020B0502020202020204" pitchFamily="34" charset="0"/>
              </a:rPr>
              <a:t>vzájomné pôsobenie </a:t>
            </a:r>
            <a:r>
              <a:rPr lang="pl-PL" sz="1600" dirty="0">
                <a:solidFill>
                  <a:schemeClr val="tx2"/>
                </a:solidFill>
                <a:latin typeface="Century Gothic" panose="020B0502020202020204" pitchFamily="34" charset="0"/>
              </a:rPr>
              <a:t>medzi týmito </a:t>
            </a:r>
            <a:r>
              <a:rPr lang="pl-PL" sz="1600" dirty="0" smtClean="0">
                <a:solidFill>
                  <a:schemeClr val="tx2"/>
                </a:solidFill>
                <a:latin typeface="Century Gothic" panose="020B0502020202020204" pitchFamily="34" charset="0"/>
              </a:rPr>
              <a:t>faktormi.</a:t>
            </a:r>
            <a:endParaRPr lang="pl-PL" sz="1600" dirty="0">
              <a:solidFill>
                <a:schemeClr val="tx2"/>
              </a:solidFill>
              <a:latin typeface="Century Gothic" panose="020B0502020202020204" pitchFamily="34" charset="0"/>
            </a:endParaRPr>
          </a:p>
          <a:p>
            <a:pPr algn="just">
              <a:tabLst>
                <a:tab pos="363538" algn="l"/>
              </a:tabLst>
              <a:defRPr/>
            </a:pPr>
            <a:endParaRPr lang="sk-SK" sz="1600" b="1" dirty="0" smtClean="0">
              <a:solidFill>
                <a:schemeClr val="accent2"/>
              </a:solidFill>
              <a:latin typeface="Century Gothic" panose="020B0502020202020204" pitchFamily="34" charset="0"/>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686046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VIII. Ďalšie podmienky poskytnutia príspevku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104998"/>
            <a:ext cx="8229600" cy="459273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buFont typeface="+mj-lt"/>
              <a:buAutoNum type="arabicPeriod" startAt="23"/>
              <a:tabLst>
                <a:tab pos="450850" algn="l"/>
              </a:tabLst>
              <a:defRPr/>
            </a:pPr>
            <a:r>
              <a:rPr lang="sk-SK" sz="1800" b="1" dirty="0" smtClean="0">
                <a:solidFill>
                  <a:schemeClr val="accent2"/>
                </a:solidFill>
                <a:latin typeface="Century Gothic" panose="020B0502020202020204" pitchFamily="34" charset="0"/>
              </a:rPr>
              <a:t>Oprávnenosť </a:t>
            </a:r>
            <a:r>
              <a:rPr lang="sk-SK" sz="1800" b="1" dirty="0">
                <a:solidFill>
                  <a:schemeClr val="accent2"/>
                </a:solidFill>
                <a:latin typeface="Century Gothic" panose="020B0502020202020204" pitchFamily="34" charset="0"/>
              </a:rPr>
              <a:t>z hľadiska preukázania súladu s požiadavkami v oblasti dopadu plánov a projektov na územia 	sústavy </a:t>
            </a:r>
            <a:r>
              <a:rPr lang="sk-SK" sz="1800" b="1" dirty="0" smtClean="0">
                <a:solidFill>
                  <a:schemeClr val="accent2"/>
                </a:solidFill>
                <a:latin typeface="Century Gothic" panose="020B0502020202020204" pitchFamily="34" charset="0"/>
              </a:rPr>
              <a:t>NATURA </a:t>
            </a:r>
            <a:r>
              <a:rPr lang="sk-SK" sz="1800" b="1" dirty="0">
                <a:solidFill>
                  <a:schemeClr val="accent2"/>
                </a:solidFill>
                <a:latin typeface="Century Gothic" panose="020B0502020202020204" pitchFamily="34" charset="0"/>
              </a:rPr>
              <a:t>2000</a:t>
            </a:r>
          </a:p>
          <a:p>
            <a:pPr algn="just">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pPr>
            <a:r>
              <a:rPr lang="sk-SK" altLang="sk-SK" sz="1600" dirty="0">
                <a:solidFill>
                  <a:schemeClr val="tx2"/>
                </a:solidFill>
                <a:latin typeface="Century Gothic" panose="020B0502020202020204" pitchFamily="34" charset="0"/>
              </a:rPr>
              <a:t>Povinnosť preukázania, že projekt nebude mať nepriaznivý vplyv na územia sústavy NATURA 2000.</a:t>
            </a:r>
          </a:p>
          <a:p>
            <a:pPr marL="342900" indent="-342900" algn="just">
              <a:buFont typeface="Arial" panose="020B0604020202020204" pitchFamily="34" charset="0"/>
              <a:buChar char="•"/>
            </a:pPr>
            <a:r>
              <a:rPr lang="pl-PL" sz="1600" dirty="0">
                <a:solidFill>
                  <a:schemeClr val="tx2"/>
                </a:solidFill>
                <a:latin typeface="Century Gothic" panose="020B0502020202020204" pitchFamily="34" charset="0"/>
              </a:rPr>
              <a:t>Povinnosť preukázania sa netýka navrhovaných činností (predmetu projektu), pri ktorých bolo povinné hodnotené podľa zákona č. 24/2006 Z. Z. alebo pri ktorých bolo zisťovacie konanie podľa zákona č. 24/2006 Z. Z.</a:t>
            </a:r>
            <a:endParaRPr lang="sk-SK" sz="1600" dirty="0">
              <a:solidFill>
                <a:schemeClr val="tx2"/>
              </a:solidFill>
              <a:latin typeface="Century Gothic" panose="020B0502020202020204" pitchFamily="34" charset="0"/>
            </a:endParaRPr>
          </a:p>
          <a:p>
            <a:pPr marL="450850" lvl="1" indent="-276225" algn="just">
              <a:defRPr/>
            </a:pPr>
            <a:endParaRPr lang="pl-PL" sz="20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24747489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VIII. Ďalšie podmienky poskytnutia príspevku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104998"/>
            <a:ext cx="8229600" cy="459273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startAt="24"/>
              <a:tabLst>
                <a:tab pos="450850" algn="l"/>
              </a:tabLst>
              <a:defRPr/>
            </a:pPr>
            <a:r>
              <a:rPr lang="sk-SK" sz="1800" b="1" dirty="0" smtClean="0">
                <a:solidFill>
                  <a:schemeClr val="accent2"/>
                </a:solidFill>
                <a:latin typeface="Century Gothic" panose="020B0502020202020204" pitchFamily="34" charset="0"/>
              </a:rPr>
              <a:t>Podmienka začatie verejného obstarávania na hlavnú aktivitu projektu</a:t>
            </a:r>
            <a:endParaRPr lang="sk-SK" sz="1800" b="1" dirty="0">
              <a:solidFill>
                <a:schemeClr val="accent2"/>
              </a:solidFill>
              <a:latin typeface="Century Gothic" panose="020B0502020202020204" pitchFamily="34" charset="0"/>
            </a:endParaRPr>
          </a:p>
          <a:p>
            <a:pPr marL="342900" indent="-342900" algn="l">
              <a:buFont typeface="Arial" panose="020B0604020202020204" pitchFamily="34" charset="0"/>
              <a:buChar char="•"/>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Povinnosť ku </a:t>
            </a:r>
            <a:r>
              <a:rPr lang="pl-PL" sz="1600" dirty="0">
                <a:solidFill>
                  <a:schemeClr val="tx2"/>
                </a:solidFill>
                <a:latin typeface="Century Gothic" panose="020B0502020202020204" pitchFamily="34" charset="0"/>
              </a:rPr>
              <a:t>dňu predloženia žiadosti o NFP </a:t>
            </a:r>
            <a:r>
              <a:rPr lang="pl-PL" sz="1600" dirty="0" smtClean="0">
                <a:solidFill>
                  <a:schemeClr val="tx2"/>
                </a:solidFill>
                <a:latin typeface="Century Gothic" panose="020B0502020202020204" pitchFamily="34" charset="0"/>
              </a:rPr>
              <a:t>začať verejné obstarávanie </a:t>
            </a:r>
            <a:r>
              <a:rPr lang="pl-PL" sz="1600" dirty="0">
                <a:solidFill>
                  <a:schemeClr val="tx2"/>
                </a:solidFill>
                <a:latin typeface="Century Gothic" panose="020B0502020202020204" pitchFamily="34" charset="0"/>
              </a:rPr>
              <a:t>na hlavnú aktivitu projektu, ktorú bude </a:t>
            </a:r>
            <a:r>
              <a:rPr lang="pl-PL" sz="1600" dirty="0" smtClean="0">
                <a:solidFill>
                  <a:schemeClr val="tx2"/>
                </a:solidFill>
                <a:latin typeface="Century Gothic" panose="020B0502020202020204" pitchFamily="34" charset="0"/>
              </a:rPr>
              <a:t>prijímateľ realizovať dodávateľsky </a:t>
            </a:r>
            <a:r>
              <a:rPr lang="pl-PL" sz="1600" dirty="0">
                <a:solidFill>
                  <a:schemeClr val="tx2"/>
                </a:solidFill>
                <a:latin typeface="Century Gothic" panose="020B0502020202020204" pitchFamily="34" charset="0"/>
              </a:rPr>
              <a:t>a ktorá je predmetom oprávnených výdavkov </a:t>
            </a:r>
            <a:r>
              <a:rPr lang="pl-PL" sz="1600" dirty="0" smtClean="0">
                <a:solidFill>
                  <a:schemeClr val="tx2"/>
                </a:solidFill>
                <a:latin typeface="Century Gothic" panose="020B0502020202020204" pitchFamily="34" charset="0"/>
              </a:rPr>
              <a:t>projektu.</a:t>
            </a:r>
          </a:p>
          <a:p>
            <a:pPr marL="342900" indent="-342900" algn="just">
              <a:buFont typeface="Arial" panose="020B0604020202020204" pitchFamily="34" charset="0"/>
              <a:buChar char="•"/>
              <a:defRPr/>
            </a:pPr>
            <a:r>
              <a:rPr lang="pl-PL" sz="1600" dirty="0" smtClean="0">
                <a:solidFill>
                  <a:schemeClr val="tx2"/>
                </a:solidFill>
                <a:latin typeface="Century Gothic" panose="020B0502020202020204" pitchFamily="34" charset="0"/>
              </a:rPr>
              <a:t>Výnimky z tejto povinnosti sú definované v časti </a:t>
            </a:r>
            <a:r>
              <a:rPr lang="pl-PL" sz="1600" i="1" dirty="0" smtClean="0">
                <a:solidFill>
                  <a:schemeClr val="tx2"/>
                </a:solidFill>
                <a:latin typeface="Century Gothic" panose="020B0502020202020204" pitchFamily="34" charset="0"/>
              </a:rPr>
              <a:t>2.8 Ďalšie podmienky poskytnutia príspevku</a:t>
            </a:r>
            <a:r>
              <a:rPr lang="pl-PL" sz="1600" dirty="0" smtClean="0">
                <a:solidFill>
                  <a:schemeClr val="tx2"/>
                </a:solidFill>
                <a:latin typeface="Century Gothic" panose="020B0502020202020204" pitchFamily="34" charset="0"/>
              </a:rPr>
              <a:t>, podmienka č. 24.</a:t>
            </a:r>
          </a:p>
          <a:p>
            <a:pPr algn="l">
              <a:tabLst>
                <a:tab pos="363538" algn="l"/>
              </a:tabLst>
              <a:defRPr/>
            </a:pPr>
            <a:endParaRPr lang="sk-SK" sz="2200" b="1" dirty="0" smtClean="0">
              <a:solidFill>
                <a:schemeClr val="accent2"/>
              </a:solidFill>
              <a:latin typeface="Century Gothic" panose="020B0502020202020204" pitchFamily="34" charset="0"/>
            </a:endParaRPr>
          </a:p>
          <a:p>
            <a:pPr marL="457200" indent="-457200" algn="l">
              <a:buFont typeface="+mj-lt"/>
              <a:buAutoNum type="arabicPeriod" startAt="25"/>
              <a:tabLst>
                <a:tab pos="450850" algn="l"/>
              </a:tabLst>
              <a:defRPr/>
            </a:pPr>
            <a:r>
              <a:rPr lang="sk-SK" sz="1800" b="1" dirty="0">
                <a:solidFill>
                  <a:schemeClr val="accent2"/>
                </a:solidFill>
                <a:latin typeface="Century Gothic" panose="020B0502020202020204" pitchFamily="34" charset="0"/>
              </a:rPr>
              <a:t>Oprávnenosť z hľadiska súladu s horizontálnymi princípmi</a:t>
            </a:r>
          </a:p>
          <a:p>
            <a:pPr algn="l">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pPr>
            <a:r>
              <a:rPr lang="sk-SK" altLang="sk-SK" sz="1600" dirty="0">
                <a:solidFill>
                  <a:schemeClr val="tx2"/>
                </a:solidFill>
                <a:latin typeface="Century Gothic" panose="020B0502020202020204" pitchFamily="34" charset="0"/>
              </a:rPr>
              <a:t>Projekt, ktorý je predmetom ŽoNFP, musí byť v súlade s horizontálnymi princípmi: udržateľný rozvoj a podpora rovnosti mužov a žien a nediskriminácia, ktoré sú definované v Partnerskej dohode na roky 2014 – 2020 a v čl. 7 a 8 všeobecného nariadenia (</a:t>
            </a:r>
            <a:r>
              <a:rPr lang="pl-PL" altLang="sk-SK" sz="1600" dirty="0">
                <a:solidFill>
                  <a:schemeClr val="tx2"/>
                </a:solidFill>
                <a:latin typeface="Century Gothic" panose="020B0502020202020204" pitchFamily="34" charset="0"/>
              </a:rPr>
              <a:t>Nariadenie Európskeho parlamentu a Rady (EÚ) č. 1303/2013).</a:t>
            </a:r>
            <a:endParaRPr lang="sk-SK" sz="1600" dirty="0">
              <a:solidFill>
                <a:schemeClr val="tx2"/>
              </a:solidFill>
              <a:latin typeface="Century Gothic" panose="020B0502020202020204" pitchFamily="34" charset="0"/>
            </a:endParaRPr>
          </a:p>
          <a:p>
            <a:pPr marL="640080" lvl="1" indent="-274320">
              <a:buFont typeface="Wingdings" panose="05000000000000000000" pitchFamily="2" charset="2"/>
              <a:buChar char="§"/>
              <a:defRPr/>
            </a:pPr>
            <a:endParaRPr lang="sk-SK" sz="2000" b="1" dirty="0">
              <a:solidFill>
                <a:schemeClr val="tx2"/>
              </a:solidFill>
            </a:endParaRPr>
          </a:p>
          <a:p>
            <a:pPr marL="640080" lvl="1" indent="-274320">
              <a:buFont typeface="Wingdings" panose="05000000000000000000" pitchFamily="2" charset="2"/>
              <a:buChar char="§"/>
              <a:defRPr/>
            </a:pPr>
            <a:endParaRPr lang="sk-SK" sz="2000" b="1" dirty="0">
              <a:solidFill>
                <a:schemeClr val="tx2"/>
              </a:solidFill>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21646268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VIII. Ďalšie podmienky poskytnutia príspevku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104998"/>
            <a:ext cx="8229600" cy="459273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startAt="26"/>
              <a:tabLst>
                <a:tab pos="450850" algn="l"/>
              </a:tabLst>
              <a:defRPr/>
            </a:pPr>
            <a:r>
              <a:rPr lang="sk-SK" sz="1800" b="1" dirty="0" smtClean="0">
                <a:solidFill>
                  <a:schemeClr val="accent2"/>
                </a:solidFill>
                <a:latin typeface="Century Gothic" panose="020B0502020202020204" pitchFamily="34" charset="0"/>
              </a:rPr>
              <a:t>Minimálna a maximálna výška príspevku</a:t>
            </a:r>
            <a:endParaRPr lang="sk-SK" sz="1800" b="1" dirty="0">
              <a:solidFill>
                <a:schemeClr val="accent2"/>
              </a:solidFill>
              <a:latin typeface="Century Gothic" panose="020B0502020202020204" pitchFamily="34" charset="0"/>
            </a:endParaRPr>
          </a:p>
          <a:p>
            <a:pPr marL="342900" indent="-342900" algn="l">
              <a:buFont typeface="Arial" panose="020B0604020202020204" pitchFamily="34" charset="0"/>
              <a:buChar char="•"/>
              <a:defRPr/>
            </a:pPr>
            <a:endParaRPr lang="pl-PL" sz="1200" dirty="0">
              <a:solidFill>
                <a:schemeClr val="tx2"/>
              </a:solidFill>
              <a:latin typeface="Century Gothic" panose="020B0502020202020204" pitchFamily="34" charset="0"/>
            </a:endParaRPr>
          </a:p>
          <a:p>
            <a:pPr marL="342900" indent="-342900" algn="l">
              <a:buFont typeface="Arial" panose="020B0604020202020204" pitchFamily="34" charset="0"/>
              <a:buChar char="•"/>
              <a:defRPr/>
            </a:pPr>
            <a:r>
              <a:rPr lang="pl-PL" sz="1600" b="1" dirty="0" smtClean="0">
                <a:solidFill>
                  <a:schemeClr val="tx2"/>
                </a:solidFill>
                <a:latin typeface="Century Gothic" panose="020B0502020202020204" pitchFamily="34" charset="0"/>
              </a:rPr>
              <a:t>minimálna </a:t>
            </a:r>
            <a:r>
              <a:rPr lang="pl-PL" sz="1600" b="1" dirty="0">
                <a:solidFill>
                  <a:schemeClr val="tx2"/>
                </a:solidFill>
                <a:latin typeface="Century Gothic" panose="020B0502020202020204" pitchFamily="34" charset="0"/>
              </a:rPr>
              <a:t>výška </a:t>
            </a:r>
            <a:r>
              <a:rPr lang="pl-PL" sz="1600" b="1" dirty="0" smtClean="0">
                <a:solidFill>
                  <a:schemeClr val="tx2"/>
                </a:solidFill>
                <a:latin typeface="Century Gothic" panose="020B0502020202020204" pitchFamily="34" charset="0"/>
              </a:rPr>
              <a:t>NFP </a:t>
            </a:r>
            <a:r>
              <a:rPr lang="pl-PL" sz="1600" dirty="0" smtClean="0">
                <a:solidFill>
                  <a:schemeClr val="tx2"/>
                </a:solidFill>
                <a:latin typeface="Century Gothic" panose="020B0502020202020204" pitchFamily="34" charset="0"/>
              </a:rPr>
              <a:t>na </a:t>
            </a:r>
            <a:r>
              <a:rPr lang="pl-PL" sz="1600" dirty="0">
                <a:solidFill>
                  <a:schemeClr val="tx2"/>
                </a:solidFill>
                <a:latin typeface="Century Gothic" panose="020B0502020202020204" pitchFamily="34" charset="0"/>
              </a:rPr>
              <a:t>projekt </a:t>
            </a:r>
            <a:r>
              <a:rPr lang="pl-PL" sz="1600" dirty="0" smtClean="0">
                <a:solidFill>
                  <a:schemeClr val="tx2"/>
                </a:solidFill>
                <a:latin typeface="Century Gothic" panose="020B0502020202020204" pitchFamily="34" charset="0"/>
              </a:rPr>
              <a:t>je </a:t>
            </a:r>
            <a:r>
              <a:rPr lang="pl-PL" sz="1600" b="1" dirty="0" smtClean="0">
                <a:solidFill>
                  <a:schemeClr val="tx2"/>
                </a:solidFill>
                <a:latin typeface="Century Gothic" panose="020B0502020202020204" pitchFamily="34" charset="0"/>
              </a:rPr>
              <a:t>100 </a:t>
            </a:r>
            <a:r>
              <a:rPr lang="pl-PL" sz="1600" b="1" dirty="0">
                <a:solidFill>
                  <a:schemeClr val="tx2"/>
                </a:solidFill>
                <a:latin typeface="Century Gothic" panose="020B0502020202020204" pitchFamily="34" charset="0"/>
              </a:rPr>
              <a:t>000 </a:t>
            </a:r>
            <a:r>
              <a:rPr lang="pl-PL" sz="1600" b="1" dirty="0" smtClean="0">
                <a:solidFill>
                  <a:schemeClr val="tx2"/>
                </a:solidFill>
                <a:latin typeface="Century Gothic" panose="020B0502020202020204" pitchFamily="34" charset="0"/>
              </a:rPr>
              <a:t>EUR,</a:t>
            </a:r>
          </a:p>
          <a:p>
            <a:pPr marL="342900" indent="-342900" algn="l">
              <a:buFont typeface="Arial" panose="020B0604020202020204" pitchFamily="34" charset="0"/>
              <a:buChar char="•"/>
              <a:defRPr/>
            </a:pPr>
            <a:r>
              <a:rPr lang="pl-PL" sz="1600" b="1" dirty="0">
                <a:solidFill>
                  <a:schemeClr val="tx2"/>
                </a:solidFill>
                <a:latin typeface="Century Gothic" panose="020B0502020202020204" pitchFamily="34" charset="0"/>
              </a:rPr>
              <a:t>m</a:t>
            </a:r>
            <a:r>
              <a:rPr lang="pl-PL" sz="1600" b="1" dirty="0" smtClean="0">
                <a:solidFill>
                  <a:schemeClr val="tx2"/>
                </a:solidFill>
                <a:latin typeface="Century Gothic" panose="020B0502020202020204" pitchFamily="34" charset="0"/>
              </a:rPr>
              <a:t>aximálna </a:t>
            </a:r>
            <a:r>
              <a:rPr lang="pl-PL" sz="1600" b="1" dirty="0">
                <a:solidFill>
                  <a:schemeClr val="tx2"/>
                </a:solidFill>
                <a:latin typeface="Century Gothic" panose="020B0502020202020204" pitchFamily="34" charset="0"/>
              </a:rPr>
              <a:t>výška </a:t>
            </a:r>
            <a:r>
              <a:rPr lang="pl-PL" sz="1600" b="1" dirty="0" smtClean="0">
                <a:solidFill>
                  <a:schemeClr val="tx2"/>
                </a:solidFill>
                <a:latin typeface="Century Gothic" panose="020B0502020202020204" pitchFamily="34" charset="0"/>
              </a:rPr>
              <a:t>NFP </a:t>
            </a:r>
            <a:r>
              <a:rPr lang="pl-PL" sz="1600" dirty="0" smtClean="0">
                <a:solidFill>
                  <a:schemeClr val="tx2"/>
                </a:solidFill>
                <a:latin typeface="Century Gothic" panose="020B0502020202020204" pitchFamily="34" charset="0"/>
              </a:rPr>
              <a:t>na projekt nesmie </a:t>
            </a:r>
            <a:r>
              <a:rPr lang="pl-PL" sz="1600" dirty="0">
                <a:solidFill>
                  <a:schemeClr val="tx2"/>
                </a:solidFill>
                <a:latin typeface="Century Gothic" panose="020B0502020202020204" pitchFamily="34" charset="0"/>
              </a:rPr>
              <a:t>presiahnuť </a:t>
            </a:r>
            <a:r>
              <a:rPr lang="pl-PL" sz="1600" b="1" dirty="0">
                <a:solidFill>
                  <a:schemeClr val="tx2"/>
                </a:solidFill>
                <a:latin typeface="Century Gothic" panose="020B0502020202020204" pitchFamily="34" charset="0"/>
              </a:rPr>
              <a:t>5 mil. </a:t>
            </a:r>
            <a:r>
              <a:rPr lang="pl-PL" sz="1600" b="1" dirty="0" smtClean="0">
                <a:solidFill>
                  <a:schemeClr val="tx2"/>
                </a:solidFill>
                <a:latin typeface="Century Gothic" panose="020B0502020202020204" pitchFamily="34" charset="0"/>
              </a:rPr>
              <a:t>EUR,</a:t>
            </a:r>
            <a:endParaRPr lang="pl-PL" sz="1600" b="1" dirty="0">
              <a:solidFill>
                <a:schemeClr val="tx2"/>
              </a:solidFill>
              <a:latin typeface="Century Gothic" panose="020B0502020202020204" pitchFamily="34" charset="0"/>
            </a:endParaRPr>
          </a:p>
          <a:p>
            <a:pPr marL="342900" indent="-342900" algn="l">
              <a:buFont typeface="Arial" panose="020B0604020202020204" pitchFamily="34" charset="0"/>
              <a:buChar char="•"/>
              <a:defRPr/>
            </a:pPr>
            <a:r>
              <a:rPr lang="pl-PL" sz="1600" b="1" dirty="0" smtClean="0">
                <a:solidFill>
                  <a:schemeClr val="tx2"/>
                </a:solidFill>
                <a:latin typeface="Century Gothic" panose="020B0502020202020204" pitchFamily="34" charset="0"/>
              </a:rPr>
              <a:t>celkové </a:t>
            </a:r>
            <a:r>
              <a:rPr lang="pl-PL" sz="1600" b="1" dirty="0">
                <a:solidFill>
                  <a:schemeClr val="tx2"/>
                </a:solidFill>
                <a:latin typeface="Century Gothic" panose="020B0502020202020204" pitchFamily="34" charset="0"/>
              </a:rPr>
              <a:t>oprávnené výdavky </a:t>
            </a:r>
            <a:r>
              <a:rPr lang="pl-PL" sz="1600" dirty="0">
                <a:solidFill>
                  <a:schemeClr val="tx2"/>
                </a:solidFill>
                <a:latin typeface="Century Gothic" panose="020B0502020202020204" pitchFamily="34" charset="0"/>
              </a:rPr>
              <a:t>jedného </a:t>
            </a:r>
            <a:r>
              <a:rPr lang="pl-PL" sz="1600" dirty="0" smtClean="0">
                <a:solidFill>
                  <a:schemeClr val="tx2"/>
                </a:solidFill>
                <a:latin typeface="Century Gothic" panose="020B0502020202020204" pitchFamily="34" charset="0"/>
              </a:rPr>
              <a:t>investičného projektu </a:t>
            </a:r>
            <a:r>
              <a:rPr lang="pl-PL" sz="1600" dirty="0">
                <a:solidFill>
                  <a:schemeClr val="tx2"/>
                </a:solidFill>
                <a:latin typeface="Century Gothic" panose="020B0502020202020204" pitchFamily="34" charset="0"/>
              </a:rPr>
              <a:t>nesmú presiahnuť </a:t>
            </a:r>
            <a:r>
              <a:rPr lang="pl-PL" sz="1600" b="1" dirty="0">
                <a:solidFill>
                  <a:schemeClr val="tx2"/>
                </a:solidFill>
                <a:latin typeface="Century Gothic" panose="020B0502020202020204" pitchFamily="34" charset="0"/>
              </a:rPr>
              <a:t>100 mil. </a:t>
            </a:r>
            <a:r>
              <a:rPr lang="pl-PL" sz="1600" b="1" dirty="0" smtClean="0">
                <a:solidFill>
                  <a:schemeClr val="tx2"/>
                </a:solidFill>
                <a:latin typeface="Century Gothic" panose="020B0502020202020204" pitchFamily="34" charset="0"/>
              </a:rPr>
              <a:t>EUR,</a:t>
            </a:r>
          </a:p>
          <a:p>
            <a:pPr marL="342900" indent="-342900" algn="l">
              <a:buFont typeface="Arial" panose="020B0604020202020204" pitchFamily="34" charset="0"/>
              <a:buChar char="•"/>
              <a:defRPr/>
            </a:pPr>
            <a:r>
              <a:rPr lang="pl-PL" sz="1600" dirty="0" smtClean="0">
                <a:solidFill>
                  <a:schemeClr val="tx2"/>
                </a:solidFill>
                <a:latin typeface="Century Gothic" panose="020B0502020202020204" pitchFamily="34" charset="0"/>
              </a:rPr>
              <a:t>zákaz obchádzania limitov min. a max. výšky NFP </a:t>
            </a:r>
            <a:endParaRPr lang="pl-PL" sz="1600" dirty="0">
              <a:solidFill>
                <a:schemeClr val="tx2"/>
              </a:solidFill>
              <a:latin typeface="Century Gothic" panose="020B0502020202020204" pitchFamily="34" charset="0"/>
            </a:endParaRPr>
          </a:p>
          <a:p>
            <a:pPr marL="342900" indent="-342900" algn="l">
              <a:buFont typeface="Arial" panose="020B0604020202020204" pitchFamily="34" charset="0"/>
              <a:buChar char="•"/>
              <a:defRPr/>
            </a:pPr>
            <a:endParaRPr lang="pl-PL" sz="1800" dirty="0">
              <a:solidFill>
                <a:schemeClr val="tx2"/>
              </a:solidFill>
              <a:latin typeface="Century Gothic" panose="020B0502020202020204" pitchFamily="34" charset="0"/>
            </a:endParaRPr>
          </a:p>
          <a:p>
            <a:pPr algn="l">
              <a:tabLst>
                <a:tab pos="450850" algn="l"/>
              </a:tabLst>
              <a:defRPr/>
            </a:pPr>
            <a:r>
              <a:rPr lang="sk-SK" sz="1800" b="1" dirty="0" smtClean="0">
                <a:solidFill>
                  <a:schemeClr val="accent2"/>
                </a:solidFill>
                <a:latin typeface="Century Gothic" panose="020B0502020202020204" pitchFamily="34" charset="0"/>
              </a:rPr>
              <a:t>27.  Časová </a:t>
            </a:r>
            <a:r>
              <a:rPr lang="sk-SK" sz="1800" b="1" dirty="0">
                <a:solidFill>
                  <a:schemeClr val="accent2"/>
                </a:solidFill>
                <a:latin typeface="Century Gothic" panose="020B0502020202020204" pitchFamily="34" charset="0"/>
              </a:rPr>
              <a:t>oprávnenosť realizácie hlavných aktivít projektu</a:t>
            </a:r>
          </a:p>
          <a:p>
            <a:pPr algn="l">
              <a:defRPr/>
            </a:pPr>
            <a:endParaRPr lang="pl-PL" sz="1200" dirty="0">
              <a:solidFill>
                <a:schemeClr val="tx2"/>
              </a:solidFill>
              <a:latin typeface="Century Gothic" panose="020B0502020202020204" pitchFamily="34" charset="0"/>
            </a:endParaRPr>
          </a:p>
          <a:p>
            <a:pPr marL="342900" indent="-342900" algn="just">
              <a:buFont typeface="Arial" panose="020B0604020202020204" pitchFamily="34" charset="0"/>
              <a:buChar char="•"/>
            </a:pPr>
            <a:r>
              <a:rPr lang="sk-SK" altLang="sk-SK" sz="1600" b="1" dirty="0">
                <a:solidFill>
                  <a:schemeClr val="tx2"/>
                </a:solidFill>
                <a:latin typeface="Century Gothic" panose="020B0502020202020204" pitchFamily="34" charset="0"/>
              </a:rPr>
              <a:t>maximálna celková dĺžka </a:t>
            </a:r>
            <a:r>
              <a:rPr lang="sk-SK" altLang="sk-SK" sz="1600" dirty="0">
                <a:solidFill>
                  <a:schemeClr val="tx2"/>
                </a:solidFill>
                <a:latin typeface="Century Gothic" panose="020B0502020202020204" pitchFamily="34" charset="0"/>
              </a:rPr>
              <a:t>realizácie hlavnej aktivity projektu je </a:t>
            </a:r>
            <a:r>
              <a:rPr lang="sk-SK" altLang="sk-SK" sz="1600" b="1" dirty="0">
                <a:solidFill>
                  <a:schemeClr val="tx2"/>
                </a:solidFill>
                <a:latin typeface="Century Gothic" panose="020B0502020202020204" pitchFamily="34" charset="0"/>
              </a:rPr>
              <a:t>15 mesiacov</a:t>
            </a:r>
            <a:r>
              <a:rPr lang="sk-SK" altLang="sk-SK" sz="1600" dirty="0">
                <a:solidFill>
                  <a:schemeClr val="tx2"/>
                </a:solidFill>
                <a:latin typeface="Century Gothic" panose="020B0502020202020204" pitchFamily="34" charset="0"/>
              </a:rPr>
              <a:t>. </a:t>
            </a:r>
            <a:endParaRPr lang="sk-SK" altLang="sk-SK" sz="1600" dirty="0" smtClean="0">
              <a:solidFill>
                <a:schemeClr val="tx2"/>
              </a:solidFill>
              <a:latin typeface="Century Gothic" panose="020B0502020202020204" pitchFamily="34" charset="0"/>
            </a:endParaRPr>
          </a:p>
          <a:p>
            <a:pPr marL="342900" indent="-342900" algn="just">
              <a:buFont typeface="Arial" panose="020B0604020202020204" pitchFamily="34" charset="0"/>
              <a:buChar char="•"/>
            </a:pPr>
            <a:r>
              <a:rPr lang="sk-SK" altLang="sk-SK" sz="1600" dirty="0" smtClean="0">
                <a:solidFill>
                  <a:schemeClr val="tx2"/>
                </a:solidFill>
                <a:latin typeface="Century Gothic" panose="020B0502020202020204" pitchFamily="34" charset="0"/>
              </a:rPr>
              <a:t>Do </a:t>
            </a:r>
            <a:r>
              <a:rPr lang="sk-SK" altLang="sk-SK" sz="1600" dirty="0">
                <a:solidFill>
                  <a:schemeClr val="tx2"/>
                </a:solidFill>
                <a:latin typeface="Century Gothic" panose="020B0502020202020204" pitchFamily="34" charset="0"/>
              </a:rPr>
              <a:t>lehoty sa nezapočítava doba potrebná na zrealizovanie VO a čas trvania okolností vylučujúcich zodpovednosť podľa zmluvy o poskytnutí </a:t>
            </a:r>
            <a:r>
              <a:rPr lang="sk-SK" altLang="sk-SK" sz="1600" dirty="0" smtClean="0">
                <a:solidFill>
                  <a:schemeClr val="tx2"/>
                </a:solidFill>
                <a:latin typeface="Century Gothic" panose="020B0502020202020204" pitchFamily="34" charset="0"/>
              </a:rPr>
              <a:t>NFP.</a:t>
            </a:r>
            <a:endParaRPr lang="sk-SK" sz="1600" dirty="0">
              <a:solidFill>
                <a:schemeClr val="tx2"/>
              </a:solidFill>
              <a:latin typeface="Century Gothic" panose="020B0502020202020204" pitchFamily="34" charset="0"/>
            </a:endParaRPr>
          </a:p>
          <a:p>
            <a:pPr marL="640080" lvl="1" indent="-274320">
              <a:buFont typeface="Wingdings" panose="05000000000000000000" pitchFamily="2" charset="2"/>
              <a:buChar char="§"/>
              <a:defRPr/>
            </a:pPr>
            <a:endParaRPr lang="sk-SK" sz="2000" b="1" dirty="0">
              <a:solidFill>
                <a:schemeClr val="tx2"/>
              </a:solidFill>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18372715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Nadpis 1"/>
          <p:cNvSpPr>
            <a:spLocks noGrp="1"/>
          </p:cNvSpPr>
          <p:nvPr>
            <p:ph type="ctrTitle"/>
          </p:nvPr>
        </p:nvSpPr>
        <p:spPr>
          <a:xfrm>
            <a:off x="440864" y="310611"/>
            <a:ext cx="8004094" cy="794387"/>
          </a:xfrm>
        </p:spPr>
        <p:txBody>
          <a:bodyPr>
            <a:noAutofit/>
          </a:bodyPr>
          <a:lstStyle/>
          <a:p>
            <a:pPr algn="l" defTabSz="627063"/>
            <a:r>
              <a:rPr lang="sk-SK" altLang="sk-SK" sz="2800" dirty="0" smtClean="0">
                <a:solidFill>
                  <a:schemeClr val="tx2"/>
                </a:solidFill>
                <a:latin typeface="Century Gothic" panose="020B0502020202020204" pitchFamily="34" charset="0"/>
              </a:rPr>
              <a:t>VIII. Ďalšie podmienky poskytnutia príspevku</a:t>
            </a:r>
            <a:endParaRPr lang="en-US" sz="2800" b="1" dirty="0"/>
          </a:p>
        </p:txBody>
      </p:sp>
      <p:sp>
        <p:nvSpPr>
          <p:cNvPr id="13" name="BlokTextu 12"/>
          <p:cNvSpPr txBox="1"/>
          <p:nvPr/>
        </p:nvSpPr>
        <p:spPr>
          <a:xfrm>
            <a:off x="440864"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
        <p:nvSpPr>
          <p:cNvPr id="15" name="Zástupný symbol obsahu 2"/>
          <p:cNvSpPr txBox="1">
            <a:spLocks/>
          </p:cNvSpPr>
          <p:nvPr/>
        </p:nvSpPr>
        <p:spPr>
          <a:xfrm>
            <a:off x="440864" y="1104998"/>
            <a:ext cx="8229600" cy="4592738"/>
          </a:xfrm>
          <a:prstGeom prst="rect">
            <a:avLst/>
          </a:prstGeom>
        </p:spPr>
        <p:txBody>
          <a:bodyPr vert="horz" lIns="91440" tIns="45720" rIns="91440" bIns="45720" rtlCol="0">
            <a:normAutofit fontScale="850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mj-lt"/>
              <a:buAutoNum type="arabicPeriod" startAt="28"/>
              <a:tabLst>
                <a:tab pos="450850" algn="l"/>
              </a:tabLst>
              <a:defRPr/>
            </a:pPr>
            <a:r>
              <a:rPr lang="sk-SK" sz="2100" b="1" dirty="0" smtClean="0">
                <a:solidFill>
                  <a:schemeClr val="accent2"/>
                </a:solidFill>
                <a:latin typeface="Century Gothic" panose="020B0502020202020204" pitchFamily="34" charset="0"/>
              </a:rPr>
              <a:t>Podmienky poskytnutia príspevku z hľadiska definovania merateľných ukazovateľov projektu</a:t>
            </a:r>
            <a:endParaRPr lang="sk-SK" sz="2100" b="1" dirty="0">
              <a:solidFill>
                <a:schemeClr val="accent2"/>
              </a:solidFill>
              <a:latin typeface="Century Gothic" panose="020B0502020202020204" pitchFamily="34" charset="0"/>
            </a:endParaRPr>
          </a:p>
          <a:p>
            <a:pPr marL="342900" indent="-342900" algn="l">
              <a:buFont typeface="Arial" panose="020B0604020202020204" pitchFamily="34" charset="0"/>
              <a:buChar char="•"/>
              <a:defRPr/>
            </a:pPr>
            <a:endParaRPr lang="pl-PL" sz="1200" dirty="0">
              <a:solidFill>
                <a:schemeClr val="tx2"/>
              </a:solidFill>
              <a:latin typeface="Century Gothic" panose="020B0502020202020204" pitchFamily="34" charset="0"/>
            </a:endParaRPr>
          </a:p>
          <a:p>
            <a:pPr marL="342900" indent="-342900" algn="l">
              <a:buFont typeface="Arial" panose="020B0604020202020204" pitchFamily="34" charset="0"/>
              <a:buChar char="•"/>
              <a:defRPr/>
            </a:pPr>
            <a:r>
              <a:rPr lang="pl-PL" sz="1900" dirty="0">
                <a:solidFill>
                  <a:schemeClr val="tx2"/>
                </a:solidFill>
                <a:latin typeface="Century Gothic" panose="020B0502020202020204" pitchFamily="34" charset="0"/>
              </a:rPr>
              <a:t>výsledky realizácie projektu musia byt </a:t>
            </a:r>
            <a:r>
              <a:rPr lang="pl-PL" sz="1900" dirty="0" smtClean="0">
                <a:solidFill>
                  <a:schemeClr val="tx2"/>
                </a:solidFill>
                <a:latin typeface="Century Gothic" panose="020B0502020202020204" pitchFamily="34" charset="0"/>
              </a:rPr>
              <a:t>kvantifikovateľné </a:t>
            </a:r>
            <a:r>
              <a:rPr lang="pl-PL" sz="1900" dirty="0">
                <a:solidFill>
                  <a:schemeClr val="tx2"/>
                </a:solidFill>
                <a:latin typeface="Century Gothic" panose="020B0502020202020204" pitchFamily="34" charset="0"/>
              </a:rPr>
              <a:t>prostredníctvom </a:t>
            </a:r>
            <a:r>
              <a:rPr lang="pl-PL" sz="1900" dirty="0" smtClean="0">
                <a:solidFill>
                  <a:schemeClr val="tx2"/>
                </a:solidFill>
                <a:latin typeface="Century Gothic" panose="020B0502020202020204" pitchFamily="34" charset="0"/>
              </a:rPr>
              <a:t>merateľných ukazovateľov (MU);</a:t>
            </a:r>
          </a:p>
          <a:p>
            <a:pPr marL="342900" indent="-342900" algn="l">
              <a:buFont typeface="Arial" panose="020B0604020202020204" pitchFamily="34" charset="0"/>
              <a:buChar char="•"/>
              <a:defRPr/>
            </a:pPr>
            <a:r>
              <a:rPr lang="pl-PL" sz="1900" dirty="0" smtClean="0">
                <a:solidFill>
                  <a:schemeClr val="tx2"/>
                </a:solidFill>
                <a:latin typeface="Century Gothic" panose="020B0502020202020204" pitchFamily="34" charset="0"/>
              </a:rPr>
              <a:t>MU sú stanovené v Prílohe č. 5 Výzvy;</a:t>
            </a:r>
            <a:endParaRPr lang="pl-PL" sz="1900" dirty="0">
              <a:solidFill>
                <a:schemeClr val="tx2"/>
              </a:solidFill>
              <a:latin typeface="Century Gothic" panose="020B0502020202020204" pitchFamily="34" charset="0"/>
            </a:endParaRPr>
          </a:p>
          <a:p>
            <a:pPr marL="342900" indent="-342900" algn="l">
              <a:buFont typeface="Arial" panose="020B0604020202020204" pitchFamily="34" charset="0"/>
              <a:buChar char="•"/>
              <a:defRPr/>
            </a:pPr>
            <a:r>
              <a:rPr lang="pl-PL" sz="1900" dirty="0" smtClean="0">
                <a:solidFill>
                  <a:schemeClr val="tx2"/>
                </a:solidFill>
                <a:latin typeface="Century Gothic" panose="020B0502020202020204" pitchFamily="34" charset="0"/>
              </a:rPr>
              <a:t>povinnosť stanovenia nenulových cieľových </a:t>
            </a:r>
            <a:r>
              <a:rPr lang="pl-PL" sz="1900" dirty="0">
                <a:solidFill>
                  <a:schemeClr val="tx2"/>
                </a:solidFill>
                <a:latin typeface="Century Gothic" panose="020B0502020202020204" pitchFamily="34" charset="0"/>
              </a:rPr>
              <a:t>hodnôt relevantných </a:t>
            </a:r>
            <a:r>
              <a:rPr lang="pl-PL" sz="1900" dirty="0" smtClean="0">
                <a:solidFill>
                  <a:schemeClr val="tx2"/>
                </a:solidFill>
                <a:latin typeface="Century Gothic" panose="020B0502020202020204" pitchFamily="34" charset="0"/>
              </a:rPr>
              <a:t>MU.</a:t>
            </a:r>
          </a:p>
          <a:p>
            <a:pPr marL="342900" indent="-342900" algn="l">
              <a:buFont typeface="Arial" panose="020B0604020202020204" pitchFamily="34" charset="0"/>
              <a:buChar char="•"/>
              <a:defRPr/>
            </a:pPr>
            <a:endParaRPr lang="pl-PL" sz="1800" dirty="0">
              <a:solidFill>
                <a:schemeClr val="tx2"/>
              </a:solidFill>
              <a:latin typeface="Century Gothic" panose="020B0502020202020204" pitchFamily="34" charset="0"/>
            </a:endParaRPr>
          </a:p>
          <a:p>
            <a:pPr marL="457200" indent="-457200" algn="l">
              <a:buFont typeface="+mj-lt"/>
              <a:buAutoNum type="arabicPeriod" startAt="29"/>
              <a:tabLst>
                <a:tab pos="450850" algn="l"/>
              </a:tabLst>
              <a:defRPr/>
            </a:pPr>
            <a:r>
              <a:rPr lang="sk-SK" sz="2100" b="1" dirty="0" smtClean="0">
                <a:solidFill>
                  <a:schemeClr val="accent2"/>
                </a:solidFill>
                <a:latin typeface="Century Gothic" panose="020B0502020202020204" pitchFamily="34" charset="0"/>
              </a:rPr>
              <a:t>Podmienka zákazu opätovného predloženia ŽoNFP s rovnakým predmetom projektu v prípade neukončenia schvaľovacieho procesu</a:t>
            </a:r>
          </a:p>
          <a:p>
            <a:pPr algn="l">
              <a:defRPr/>
            </a:pPr>
            <a:endParaRPr lang="pl-PL" sz="1200" dirty="0" smtClean="0">
              <a:solidFill>
                <a:schemeClr val="tx2"/>
              </a:solidFill>
              <a:latin typeface="Century Gothic" panose="020B0502020202020204" pitchFamily="34" charset="0"/>
            </a:endParaRPr>
          </a:p>
          <a:p>
            <a:pPr marL="342900" indent="-342900" algn="just">
              <a:buFont typeface="Arial" panose="020B0604020202020204" pitchFamily="34" charset="0"/>
              <a:buChar char="•"/>
            </a:pPr>
            <a:r>
              <a:rPr lang="sk-SK" altLang="sk-SK" sz="1900" dirty="0">
                <a:solidFill>
                  <a:schemeClr val="tx2"/>
                </a:solidFill>
                <a:latin typeface="Century Gothic" panose="020B0502020202020204" pitchFamily="34" charset="0"/>
              </a:rPr>
              <a:t>zákaz opätovne predložiť ŽoNFP, ak tá istá ŽoNFP s rovnakým predmetom projektu už bola schválená v rámci tejto alebo inej výzvy OP </a:t>
            </a:r>
            <a:r>
              <a:rPr lang="sk-SK" altLang="sk-SK" sz="1900" dirty="0" err="1">
                <a:solidFill>
                  <a:schemeClr val="tx2"/>
                </a:solidFill>
                <a:latin typeface="Century Gothic" panose="020B0502020202020204" pitchFamily="34" charset="0"/>
              </a:rPr>
              <a:t>VaI</a:t>
            </a:r>
            <a:r>
              <a:rPr lang="sk-SK" altLang="sk-SK" sz="1900" dirty="0">
                <a:solidFill>
                  <a:schemeClr val="tx2"/>
                </a:solidFill>
                <a:latin typeface="Century Gothic" panose="020B0502020202020204" pitchFamily="34" charset="0"/>
              </a:rPr>
              <a:t>, alebo ak schvaľovanie tej istej ŽoNFP s rovnakým predmetom projektu, ktorú žiadateľ plánuje predložiť ešte nebolo ukončené právoplatným rozhodnutím o ŽoNFP a prebieha konanie o predmetnej ŽoNFP (t.j. uvedené obmedzenie sa týka aj prípadov, kedy voči vydanému rozhodnutiu bolo podané odvolanie v súlade s § 22 zákona o príspevku z EŠIF a rozhodnutie nenadobudlo právoplatnosť</a:t>
            </a:r>
            <a:r>
              <a:rPr lang="sk-SK" altLang="sk-SK" sz="1900" dirty="0" smtClean="0">
                <a:solidFill>
                  <a:schemeClr val="tx2"/>
                </a:solidFill>
                <a:latin typeface="Century Gothic" panose="020B0502020202020204" pitchFamily="34" charset="0"/>
              </a:rPr>
              <a:t>).</a:t>
            </a:r>
            <a:endParaRPr lang="sk-SK" sz="1900" dirty="0">
              <a:solidFill>
                <a:schemeClr val="tx2"/>
              </a:solidFill>
              <a:latin typeface="Century Gothic" panose="020B0502020202020204" pitchFamily="34" charset="0"/>
            </a:endParaRPr>
          </a:p>
          <a:p>
            <a:pPr marL="450850" lvl="1" indent="-276225" algn="just">
              <a:defRPr/>
            </a:pPr>
            <a:endParaRPr lang="pl-PL" sz="29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14726483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250" y="0"/>
            <a:ext cx="768350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8"/>
          <p:cNvSpPr/>
          <p:nvPr/>
        </p:nvSpPr>
        <p:spPr>
          <a:xfrm>
            <a:off x="0" y="0"/>
            <a:ext cx="9144000" cy="5767388"/>
          </a:xfrm>
          <a:prstGeom prst="rect">
            <a:avLst/>
          </a:prstGeom>
          <a:solidFill>
            <a:srgbClr val="E19F3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sk-SK"/>
          </a:p>
        </p:txBody>
      </p:sp>
      <p:pic>
        <p:nvPicPr>
          <p:cNvPr id="14" name="Picture 1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493" y="150998"/>
            <a:ext cx="7683500"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7"/>
          <p:cNvSpPr txBox="1">
            <a:spLocks noChangeArrowheads="1"/>
          </p:cNvSpPr>
          <p:nvPr/>
        </p:nvSpPr>
        <p:spPr bwMode="auto">
          <a:xfrm>
            <a:off x="1161406" y="1725457"/>
            <a:ext cx="71259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ctr" eaLnBrk="1" hangingPunct="1">
              <a:spcBef>
                <a:spcPct val="0"/>
              </a:spcBef>
              <a:buFontTx/>
              <a:buNone/>
            </a:pPr>
            <a:r>
              <a:rPr lang="sk-SK" altLang="sk-SK" sz="3600" b="1" dirty="0">
                <a:solidFill>
                  <a:schemeClr val="bg1"/>
                </a:solidFill>
                <a:latin typeface="Century Gothic" panose="020B0502020202020204" pitchFamily="34" charset="0"/>
              </a:rPr>
              <a:t>Výzva na predkladanie </a:t>
            </a:r>
            <a:br>
              <a:rPr lang="sk-SK" altLang="sk-SK" sz="3600" b="1" dirty="0">
                <a:solidFill>
                  <a:schemeClr val="bg1"/>
                </a:solidFill>
                <a:latin typeface="Century Gothic" panose="020B0502020202020204" pitchFamily="34" charset="0"/>
              </a:rPr>
            </a:br>
            <a:r>
              <a:rPr lang="sk-SK" altLang="sk-SK" sz="3600" b="1" dirty="0">
                <a:solidFill>
                  <a:schemeClr val="bg1"/>
                </a:solidFill>
                <a:latin typeface="Century Gothic" panose="020B0502020202020204" pitchFamily="34" charset="0"/>
              </a:rPr>
              <a:t>Žiadostí o Nenávratný Finančný Príspevok</a:t>
            </a:r>
            <a:br>
              <a:rPr lang="sk-SK" altLang="sk-SK" sz="3600" b="1" dirty="0">
                <a:solidFill>
                  <a:schemeClr val="bg1"/>
                </a:solidFill>
                <a:latin typeface="Century Gothic" panose="020B0502020202020204" pitchFamily="34" charset="0"/>
              </a:rPr>
            </a:br>
            <a:r>
              <a:rPr lang="sk-SK" altLang="sk-SK" sz="3600" b="1" dirty="0">
                <a:solidFill>
                  <a:schemeClr val="bg1"/>
                </a:solidFill>
                <a:latin typeface="Century Gothic" panose="020B0502020202020204" pitchFamily="34" charset="0"/>
              </a:rPr>
              <a:t>OPVaI-MH/DP/2016/1.2.2-02</a:t>
            </a:r>
            <a:endParaRPr lang="en-US" altLang="sk-SK" sz="3600" b="1" dirty="0">
              <a:solidFill>
                <a:schemeClr val="bg1"/>
              </a:solidFill>
              <a:latin typeface="Century Gothic" panose="020B0502020202020204" pitchFamily="34" charset="0"/>
            </a:endParaRPr>
          </a:p>
        </p:txBody>
      </p:sp>
      <p:sp>
        <p:nvSpPr>
          <p:cNvPr id="12" name="Rectangle 3"/>
          <p:cNvSpPr/>
          <p:nvPr/>
        </p:nvSpPr>
        <p:spPr>
          <a:xfrm>
            <a:off x="0" y="0"/>
            <a:ext cx="9144000" cy="5784850"/>
          </a:xfrm>
          <a:prstGeom prst="rect">
            <a:avLst/>
          </a:prstGeom>
          <a:solidFill>
            <a:srgbClr val="9DBF5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sk-SK"/>
          </a:p>
        </p:txBody>
      </p:sp>
      <p:pic>
        <p:nvPicPr>
          <p:cNvPr id="16" name="Picture 1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2650" y="76200"/>
            <a:ext cx="7683500" cy="568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BlokTextu 1"/>
          <p:cNvSpPr txBox="1"/>
          <p:nvPr/>
        </p:nvSpPr>
        <p:spPr>
          <a:xfrm>
            <a:off x="1804163" y="1504794"/>
            <a:ext cx="5985222" cy="2031325"/>
          </a:xfrm>
          <a:prstGeom prst="rect">
            <a:avLst/>
          </a:prstGeom>
          <a:noFill/>
        </p:spPr>
        <p:txBody>
          <a:bodyPr wrap="square" rtlCol="0">
            <a:spAutoFit/>
          </a:bodyPr>
          <a:lstStyle/>
          <a:p>
            <a:pPr algn="ctr"/>
            <a:r>
              <a:rPr lang="sk-SK" altLang="sk-SK" sz="5600" b="1" dirty="0" smtClean="0">
                <a:solidFill>
                  <a:schemeClr val="bg1"/>
                </a:solidFill>
                <a:latin typeface="Century Gothic" panose="020B0502020202020204" pitchFamily="34" charset="0"/>
              </a:rPr>
              <a:t>Ďakujem za pozornosť.</a:t>
            </a:r>
            <a:endParaRPr lang="en-US" altLang="sk-SK" sz="5600" b="1" dirty="0" smtClean="0">
              <a:solidFill>
                <a:schemeClr val="bg1"/>
              </a:solidFill>
              <a:latin typeface="Century Gothic" panose="020B0502020202020204" pitchFamily="34" charset="0"/>
            </a:endParaRPr>
          </a:p>
          <a:p>
            <a:endParaRPr lang="sk-SK" sz="1400" b="1" dirty="0" smtClean="0">
              <a:latin typeface="Century Gothic" panose="020B0502020202020204" pitchFamily="34" charset="0"/>
            </a:endParaRPr>
          </a:p>
        </p:txBody>
      </p:sp>
      <p:sp>
        <p:nvSpPr>
          <p:cNvPr id="4" name="BlokTextu 3"/>
          <p:cNvSpPr txBox="1"/>
          <p:nvPr/>
        </p:nvSpPr>
        <p:spPr>
          <a:xfrm>
            <a:off x="854750" y="4108579"/>
            <a:ext cx="4284663" cy="1077218"/>
          </a:xfrm>
          <a:prstGeom prst="rect">
            <a:avLst/>
          </a:prstGeom>
          <a:noFill/>
        </p:spPr>
        <p:txBody>
          <a:bodyPr wrap="square" rtlCol="0">
            <a:spAutoFit/>
          </a:bodyPr>
          <a:lstStyle/>
          <a:p>
            <a:pPr>
              <a:spcBef>
                <a:spcPct val="0"/>
              </a:spcBef>
            </a:pPr>
            <a:r>
              <a:rPr lang="sk-SK" altLang="sk-SK" sz="1600" dirty="0" smtClean="0">
                <a:solidFill>
                  <a:schemeClr val="bg1"/>
                </a:solidFill>
                <a:latin typeface="Century Gothic" panose="020B0502020202020204" pitchFamily="34" charset="0"/>
              </a:rPr>
              <a:t>Riaditeľ odboru riadenia OP</a:t>
            </a:r>
            <a:endParaRPr lang="sk-SK" altLang="sk-SK" sz="1600" dirty="0">
              <a:solidFill>
                <a:schemeClr val="bg1"/>
              </a:solidFill>
              <a:latin typeface="Century Gothic" panose="020B0502020202020204" pitchFamily="34" charset="0"/>
            </a:endParaRPr>
          </a:p>
          <a:p>
            <a:pPr>
              <a:spcBef>
                <a:spcPct val="0"/>
              </a:spcBef>
            </a:pPr>
            <a:r>
              <a:rPr lang="sk-SK" altLang="sk-SK" sz="1600" b="1" dirty="0" smtClean="0">
                <a:solidFill>
                  <a:schemeClr val="bg1"/>
                </a:solidFill>
                <a:latin typeface="Century Gothic" panose="020B0502020202020204" pitchFamily="34" charset="0"/>
              </a:rPr>
              <a:t>Ing. Michal Fiala</a:t>
            </a:r>
            <a:endParaRPr lang="sk-SK" altLang="sk-SK" sz="1600" b="1" dirty="0">
              <a:solidFill>
                <a:schemeClr val="bg1"/>
              </a:solidFill>
              <a:latin typeface="Century Gothic" panose="020B0502020202020204" pitchFamily="34" charset="0"/>
            </a:endParaRPr>
          </a:p>
          <a:p>
            <a:pPr>
              <a:spcBef>
                <a:spcPct val="0"/>
              </a:spcBef>
            </a:pPr>
            <a:r>
              <a:rPr lang="sk-SK" altLang="sk-SK" sz="1600" dirty="0">
                <a:solidFill>
                  <a:schemeClr val="bg1"/>
                </a:solidFill>
                <a:latin typeface="Century Gothic" panose="020B0502020202020204" pitchFamily="34" charset="0"/>
              </a:rPr>
              <a:t>+421 </a:t>
            </a:r>
            <a:r>
              <a:rPr lang="sk-SK" altLang="sk-SK" sz="1600" dirty="0" smtClean="0">
                <a:solidFill>
                  <a:schemeClr val="bg1"/>
                </a:solidFill>
                <a:latin typeface="Century Gothic" panose="020B0502020202020204" pitchFamily="34" charset="0"/>
              </a:rPr>
              <a:t>2 58248401</a:t>
            </a:r>
            <a:endParaRPr lang="sk-SK" altLang="sk-SK" sz="1600" dirty="0">
              <a:solidFill>
                <a:schemeClr val="bg1"/>
              </a:solidFill>
              <a:latin typeface="Century Gothic" panose="020B0502020202020204" pitchFamily="34" charset="0"/>
            </a:endParaRPr>
          </a:p>
          <a:p>
            <a:pPr>
              <a:spcBef>
                <a:spcPct val="0"/>
              </a:spcBef>
            </a:pPr>
            <a:r>
              <a:rPr lang="sk-SK" altLang="sk-SK" sz="1600" dirty="0">
                <a:solidFill>
                  <a:schemeClr val="bg1"/>
                </a:solidFill>
                <a:latin typeface="Century Gothic" panose="020B0502020202020204" pitchFamily="34" charset="0"/>
              </a:rPr>
              <a:t>opvai@siea.gov.sk</a:t>
            </a:r>
          </a:p>
        </p:txBody>
      </p:sp>
      <p:sp>
        <p:nvSpPr>
          <p:cNvPr id="6" name="BlokTextu 5"/>
          <p:cNvSpPr txBox="1"/>
          <p:nvPr/>
        </p:nvSpPr>
        <p:spPr>
          <a:xfrm>
            <a:off x="5963391" y="3754636"/>
            <a:ext cx="2568826" cy="1785104"/>
          </a:xfrm>
          <a:prstGeom prst="rect">
            <a:avLst/>
          </a:prstGeom>
          <a:noFill/>
        </p:spPr>
        <p:txBody>
          <a:bodyPr wrap="square" rtlCol="0">
            <a:spAutoFit/>
          </a:bodyPr>
          <a:lstStyle/>
          <a:p>
            <a:pPr>
              <a:spcBef>
                <a:spcPct val="0"/>
              </a:spcBef>
            </a:pPr>
            <a:r>
              <a:rPr lang="sk-SK" altLang="sk-SK" sz="1600" dirty="0">
                <a:solidFill>
                  <a:schemeClr val="bg1"/>
                </a:solidFill>
                <a:latin typeface="Century Gothic" panose="020B0502020202020204" pitchFamily="34" charset="0"/>
              </a:rPr>
              <a:t>Adresa:</a:t>
            </a:r>
          </a:p>
          <a:p>
            <a:pPr>
              <a:spcBef>
                <a:spcPct val="0"/>
              </a:spcBef>
            </a:pPr>
            <a:r>
              <a:rPr lang="sk-SK" altLang="sk-SK" sz="1600" b="1" dirty="0" smtClean="0">
                <a:solidFill>
                  <a:schemeClr val="bg1"/>
                </a:solidFill>
                <a:latin typeface="Century Gothic" panose="020B0502020202020204" pitchFamily="34" charset="0"/>
              </a:rPr>
              <a:t>Slovenská inovačná a energetická agentúra</a:t>
            </a:r>
          </a:p>
          <a:p>
            <a:pPr>
              <a:spcBef>
                <a:spcPct val="0"/>
              </a:spcBef>
            </a:pPr>
            <a:r>
              <a:rPr lang="sk-SK" altLang="sk-SK" sz="1600" dirty="0" smtClean="0">
                <a:solidFill>
                  <a:schemeClr val="bg1"/>
                </a:solidFill>
                <a:latin typeface="Century Gothic" panose="020B0502020202020204" pitchFamily="34" charset="0"/>
              </a:rPr>
              <a:t>Bajkalská 27</a:t>
            </a:r>
            <a:endParaRPr lang="sk-SK" altLang="sk-SK" sz="1600" dirty="0">
              <a:solidFill>
                <a:schemeClr val="bg1"/>
              </a:solidFill>
              <a:latin typeface="Century Gothic" panose="020B0502020202020204" pitchFamily="34" charset="0"/>
            </a:endParaRPr>
          </a:p>
          <a:p>
            <a:pPr>
              <a:spcBef>
                <a:spcPct val="0"/>
              </a:spcBef>
            </a:pPr>
            <a:r>
              <a:rPr lang="sk-SK" altLang="sk-SK" sz="1600" dirty="0" smtClean="0">
                <a:solidFill>
                  <a:schemeClr val="bg1"/>
                </a:solidFill>
                <a:latin typeface="Century Gothic" panose="020B0502020202020204" pitchFamily="34" charset="0"/>
              </a:rPr>
              <a:t>827 99  Bratislava</a:t>
            </a:r>
            <a:endParaRPr lang="sk-SK" altLang="sk-SK" sz="1600" dirty="0">
              <a:solidFill>
                <a:schemeClr val="bg1"/>
              </a:solidFill>
              <a:latin typeface="Century Gothic" panose="020B0502020202020204" pitchFamily="34" charset="0"/>
            </a:endParaRPr>
          </a:p>
          <a:p>
            <a:pPr>
              <a:spcBef>
                <a:spcPct val="0"/>
              </a:spcBef>
            </a:pPr>
            <a:r>
              <a:rPr lang="sk-SK" altLang="sk-SK" sz="1600" dirty="0">
                <a:solidFill>
                  <a:schemeClr val="bg1"/>
                </a:solidFill>
                <a:latin typeface="Century Gothic" panose="020B0502020202020204" pitchFamily="34" charset="0"/>
              </a:rPr>
              <a:t>Slovenská republika</a:t>
            </a:r>
          </a:p>
          <a:p>
            <a:endParaRPr lang="sk-SK" sz="1400" b="1" dirty="0" smtClean="0">
              <a:latin typeface="Century Gothic" panose="020B0502020202020204" pitchFamily="34" charset="0"/>
            </a:endParaRPr>
          </a:p>
        </p:txBody>
      </p:sp>
    </p:spTree>
    <p:extLst>
      <p:ext uri="{BB962C8B-B14F-4D97-AF65-F5344CB8AC3E}">
        <p14:creationId xmlns:p14="http://schemas.microsoft.com/office/powerpoint/2010/main" val="3182853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582054" y="548680"/>
            <a:ext cx="7772400" cy="864095"/>
          </a:xfrm>
        </p:spPr>
        <p:txBody>
          <a:bodyPr>
            <a:normAutofit/>
          </a:bodyPr>
          <a:lstStyle/>
          <a:p>
            <a:r>
              <a:rPr lang="sk-SK" sz="3200" b="1" dirty="0" smtClean="0">
                <a:latin typeface="Century Gothic" panose="020B0502020202020204" pitchFamily="34" charset="0"/>
              </a:rPr>
              <a:t>A. Formálne náležitosti výzvy</a:t>
            </a:r>
            <a:endParaRPr lang="en-US" sz="3200" b="1" dirty="0">
              <a:latin typeface="Century Gothic" panose="020B0502020202020204" pitchFamily="34" charset="0"/>
            </a:endParaRPr>
          </a:p>
        </p:txBody>
      </p:sp>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Zástupný symbol obsahu 2"/>
          <p:cNvSpPr txBox="1">
            <a:spLocks/>
          </p:cNvSpPr>
          <p:nvPr/>
        </p:nvSpPr>
        <p:spPr>
          <a:xfrm>
            <a:off x="468867" y="1556792"/>
            <a:ext cx="8229600" cy="3887886"/>
          </a:xfrm>
          <a:prstGeom prst="rect">
            <a:avLst/>
          </a:prstGeom>
        </p:spPr>
        <p:txBody>
          <a:bodyPr vert="horz" lIns="91440" tIns="45720" rIns="91440" bIns="45720" rtlCol="0">
            <a:normAutofit fontScale="925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just"/>
            <a:r>
              <a:rPr lang="pt-BR" altLang="sk-SK" sz="2000" b="1" dirty="0" smtClean="0">
                <a:solidFill>
                  <a:schemeClr val="accent2"/>
                </a:solidFill>
                <a:latin typeface="Century Gothic" panose="020B0502020202020204" pitchFamily="34" charset="0"/>
              </a:rPr>
              <a:t>Operačný program</a:t>
            </a:r>
            <a:r>
              <a:rPr lang="sk-SK" altLang="sk-SK" sz="2000" dirty="0" smtClean="0">
                <a:latin typeface="Century Gothic" panose="020B0502020202020204" pitchFamily="34" charset="0"/>
              </a:rPr>
              <a:t>:</a:t>
            </a:r>
            <a:r>
              <a:rPr lang="pt-BR" altLang="sk-SK" sz="2000" dirty="0" smtClean="0">
                <a:latin typeface="Century Gothic" panose="020B0502020202020204" pitchFamily="34" charset="0"/>
              </a:rPr>
              <a:t> </a:t>
            </a:r>
            <a:r>
              <a:rPr lang="sk-SK" altLang="sk-SK" sz="2000" dirty="0" smtClean="0">
                <a:latin typeface="Century Gothic" panose="020B0502020202020204" pitchFamily="34" charset="0"/>
              </a:rPr>
              <a:t>	</a:t>
            </a:r>
            <a:r>
              <a:rPr lang="pt-BR" altLang="sk-SK" sz="2000" dirty="0" smtClean="0">
                <a:solidFill>
                  <a:schemeClr val="tx2"/>
                </a:solidFill>
                <a:latin typeface="Century Gothic" panose="020B0502020202020204" pitchFamily="34" charset="0"/>
              </a:rPr>
              <a:t>Výskum a inovácie</a:t>
            </a:r>
            <a:endParaRPr lang="sk-SK" altLang="sk-SK" sz="2000" dirty="0" smtClean="0">
              <a:solidFill>
                <a:schemeClr val="tx2"/>
              </a:solidFill>
              <a:latin typeface="Century Gothic" panose="020B0502020202020204" pitchFamily="34" charset="0"/>
            </a:endParaRPr>
          </a:p>
          <a:p>
            <a:pPr algn="just"/>
            <a:r>
              <a:rPr lang="sk-SK" altLang="sk-SK" sz="2000" b="1" dirty="0" smtClean="0">
                <a:solidFill>
                  <a:schemeClr val="accent2"/>
                </a:solidFill>
                <a:latin typeface="Century Gothic" panose="020B0502020202020204" pitchFamily="34" charset="0"/>
              </a:rPr>
              <a:t>Špecifický cieľ</a:t>
            </a:r>
            <a:r>
              <a:rPr lang="sk-SK" altLang="sk-SK" sz="2000" dirty="0" smtClean="0">
                <a:latin typeface="Century Gothic" panose="020B0502020202020204" pitchFamily="34" charset="0"/>
              </a:rPr>
              <a:t>:</a:t>
            </a:r>
            <a:r>
              <a:rPr lang="pt-BR" altLang="sk-SK" sz="2000" dirty="0" smtClean="0">
                <a:latin typeface="Century Gothic" panose="020B0502020202020204" pitchFamily="34" charset="0"/>
              </a:rPr>
              <a:t> </a:t>
            </a:r>
            <a:r>
              <a:rPr lang="sk-SK" altLang="sk-SK" sz="2000" dirty="0" smtClean="0">
                <a:latin typeface="Century Gothic" panose="020B0502020202020204" pitchFamily="34" charset="0"/>
              </a:rPr>
              <a:t>	</a:t>
            </a:r>
            <a:r>
              <a:rPr lang="pt-BR" altLang="sk-SK" sz="2000" dirty="0" smtClean="0">
                <a:solidFill>
                  <a:schemeClr val="tx2"/>
                </a:solidFill>
                <a:latin typeface="Century Gothic" panose="020B0502020202020204" pitchFamily="34" charset="0"/>
              </a:rPr>
              <a:t>1.2.2 - Rast výskumno-vývojových a </a:t>
            </a:r>
            <a:r>
              <a:rPr lang="sk-SK" altLang="sk-SK" sz="2000" dirty="0" smtClean="0">
                <a:solidFill>
                  <a:schemeClr val="tx2"/>
                </a:solidFill>
                <a:latin typeface="Century Gothic" panose="020B0502020202020204" pitchFamily="34" charset="0"/>
              </a:rPr>
              <a:t>				</a:t>
            </a:r>
            <a:r>
              <a:rPr lang="pt-BR" altLang="sk-SK" sz="2000" dirty="0" smtClean="0">
                <a:solidFill>
                  <a:schemeClr val="tx2"/>
                </a:solidFill>
                <a:latin typeface="Century Gothic" panose="020B0502020202020204" pitchFamily="34" charset="0"/>
              </a:rPr>
              <a:t>inovačných kapacít</a:t>
            </a:r>
            <a:r>
              <a:rPr lang="sk-SK" altLang="sk-SK" sz="2000" dirty="0" smtClean="0">
                <a:solidFill>
                  <a:schemeClr val="tx2"/>
                </a:solidFill>
                <a:latin typeface="Century Gothic" panose="020B0502020202020204" pitchFamily="34" charset="0"/>
              </a:rPr>
              <a:t> </a:t>
            </a:r>
            <a:r>
              <a:rPr lang="pt-BR" altLang="sk-SK" sz="2000" dirty="0" smtClean="0">
                <a:solidFill>
                  <a:schemeClr val="tx2"/>
                </a:solidFill>
                <a:latin typeface="Century Gothic" panose="020B0502020202020204" pitchFamily="34" charset="0"/>
              </a:rPr>
              <a:t>v priemysle a </a:t>
            </a:r>
            <a:r>
              <a:rPr lang="sk-SK" altLang="sk-SK" sz="2000" dirty="0" smtClean="0">
                <a:solidFill>
                  <a:schemeClr val="tx2"/>
                </a:solidFill>
                <a:latin typeface="Century Gothic" panose="020B0502020202020204" pitchFamily="34" charset="0"/>
              </a:rPr>
              <a:t>				</a:t>
            </a:r>
            <a:r>
              <a:rPr lang="pt-BR" altLang="sk-SK" sz="2000" dirty="0" smtClean="0">
                <a:solidFill>
                  <a:schemeClr val="tx2"/>
                </a:solidFill>
                <a:latin typeface="Century Gothic" panose="020B0502020202020204" pitchFamily="34" charset="0"/>
              </a:rPr>
              <a:t>službách</a:t>
            </a:r>
            <a:endParaRPr lang="sk-SK" altLang="sk-SK" sz="2000" dirty="0" smtClean="0">
              <a:solidFill>
                <a:schemeClr val="tx2"/>
              </a:solidFill>
              <a:latin typeface="Century Gothic" panose="020B0502020202020204" pitchFamily="34" charset="0"/>
            </a:endParaRPr>
          </a:p>
          <a:p>
            <a:pPr algn="just"/>
            <a:r>
              <a:rPr lang="sk-SK" altLang="sk-SK" sz="2000" b="1" dirty="0" smtClean="0">
                <a:solidFill>
                  <a:schemeClr val="accent2"/>
                </a:solidFill>
                <a:latin typeface="Century Gothic" panose="020B0502020202020204" pitchFamily="34" charset="0"/>
              </a:rPr>
              <a:t>Fond</a:t>
            </a:r>
            <a:r>
              <a:rPr lang="sk-SK" altLang="sk-SK" sz="2000" dirty="0" smtClean="0">
                <a:latin typeface="Century Gothic" panose="020B0502020202020204" pitchFamily="34" charset="0"/>
              </a:rPr>
              <a:t>: 			</a:t>
            </a:r>
            <a:r>
              <a:rPr lang="sk-SK" altLang="sk-SK" sz="2000" dirty="0" smtClean="0">
                <a:solidFill>
                  <a:schemeClr val="tx2"/>
                </a:solidFill>
                <a:latin typeface="Century Gothic" panose="020B0502020202020204" pitchFamily="34" charset="0"/>
              </a:rPr>
              <a:t>Európsky fond regionálneho rozvoja</a:t>
            </a:r>
          </a:p>
          <a:p>
            <a:pPr algn="just"/>
            <a:r>
              <a:rPr lang="sk-SK" altLang="sk-SK" sz="2000" b="1" dirty="0" smtClean="0">
                <a:solidFill>
                  <a:schemeClr val="accent2"/>
                </a:solidFill>
                <a:latin typeface="Century Gothic" panose="020B0502020202020204" pitchFamily="34" charset="0"/>
              </a:rPr>
              <a:t>Poskytovateľ</a:t>
            </a:r>
            <a:r>
              <a:rPr lang="sk-SK" altLang="sk-SK" sz="2000" dirty="0" smtClean="0">
                <a:latin typeface="Century Gothic" panose="020B0502020202020204" pitchFamily="34" charset="0"/>
              </a:rPr>
              <a:t>: 		</a:t>
            </a:r>
            <a:r>
              <a:rPr lang="sk-SK" altLang="sk-SK" sz="2000" dirty="0" smtClean="0">
                <a:solidFill>
                  <a:schemeClr val="tx2"/>
                </a:solidFill>
                <a:latin typeface="Century Gothic" panose="020B0502020202020204" pitchFamily="34" charset="0"/>
              </a:rPr>
              <a:t>Ministerstvo školstva, vedy, výskumu a 				športu 	SR zastúpené Ministerstvom 				hospodárstva SR a SIEA</a:t>
            </a:r>
          </a:p>
          <a:p>
            <a:pPr algn="just"/>
            <a:r>
              <a:rPr lang="sk-SK" altLang="sk-SK" sz="2000" b="1" dirty="0" smtClean="0">
                <a:solidFill>
                  <a:schemeClr val="accent2"/>
                </a:solidFill>
                <a:latin typeface="Century Gothic" panose="020B0502020202020204" pitchFamily="34" charset="0"/>
              </a:rPr>
              <a:t>Indikatívna výška finančných prostriedkov</a:t>
            </a:r>
            <a:r>
              <a:rPr lang="sk-SK" altLang="sk-SK" sz="2000" dirty="0" smtClean="0">
                <a:latin typeface="Century Gothic" panose="020B0502020202020204" pitchFamily="34" charset="0"/>
              </a:rPr>
              <a:t>: 	</a:t>
            </a:r>
            <a:r>
              <a:rPr lang="sk-SK" altLang="sk-SK" sz="2000" dirty="0" smtClean="0">
                <a:solidFill>
                  <a:schemeClr val="tx2"/>
                </a:solidFill>
                <a:latin typeface="Century Gothic" panose="020B0502020202020204" pitchFamily="34" charset="0"/>
              </a:rPr>
              <a:t>175 000 000 €</a:t>
            </a:r>
          </a:p>
          <a:p>
            <a:pPr algn="just"/>
            <a:r>
              <a:rPr lang="sk-SK" altLang="sk-SK" sz="2000" b="1" dirty="0" smtClean="0">
                <a:solidFill>
                  <a:schemeClr val="accent2"/>
                </a:solidFill>
                <a:latin typeface="Century Gothic" panose="020B0502020202020204" pitchFamily="34" charset="0"/>
              </a:rPr>
              <a:t>Typ výzvy</a:t>
            </a:r>
            <a:r>
              <a:rPr lang="sk-SK" altLang="sk-SK" sz="2000" dirty="0" smtClean="0">
                <a:latin typeface="Century Gothic" panose="020B0502020202020204" pitchFamily="34" charset="0"/>
              </a:rPr>
              <a:t>: 					</a:t>
            </a:r>
            <a:r>
              <a:rPr lang="sk-SK" altLang="sk-SK" sz="2000" dirty="0" smtClean="0">
                <a:solidFill>
                  <a:schemeClr val="tx2"/>
                </a:solidFill>
                <a:latin typeface="Century Gothic" panose="020B0502020202020204" pitchFamily="34" charset="0"/>
              </a:rPr>
              <a:t>otvorená</a:t>
            </a:r>
          </a:p>
          <a:p>
            <a:pPr algn="just"/>
            <a:r>
              <a:rPr lang="sk-SK" altLang="sk-SK" sz="2000" b="1" dirty="0" smtClean="0">
                <a:solidFill>
                  <a:schemeClr val="accent2"/>
                </a:solidFill>
                <a:latin typeface="Century Gothic" panose="020B0502020202020204" pitchFamily="34" charset="0"/>
              </a:rPr>
              <a:t>Dátum vyhlásenia</a:t>
            </a:r>
            <a:r>
              <a:rPr lang="sk-SK" altLang="sk-SK" sz="2000" dirty="0" smtClean="0">
                <a:latin typeface="Century Gothic" panose="020B0502020202020204" pitchFamily="34" charset="0"/>
              </a:rPr>
              <a:t>: 				</a:t>
            </a:r>
            <a:r>
              <a:rPr lang="sk-SK" altLang="sk-SK" sz="2000" dirty="0" smtClean="0">
                <a:solidFill>
                  <a:schemeClr val="tx2"/>
                </a:solidFill>
                <a:latin typeface="Century Gothic" panose="020B0502020202020204" pitchFamily="34" charset="0"/>
              </a:rPr>
              <a:t>2. august 2016</a:t>
            </a:r>
          </a:p>
          <a:p>
            <a:pPr algn="just"/>
            <a:r>
              <a:rPr lang="sk-SK" altLang="sk-SK" sz="2000" b="1" dirty="0">
                <a:solidFill>
                  <a:schemeClr val="accent2"/>
                </a:solidFill>
                <a:latin typeface="Century Gothic" panose="020B0502020202020204" pitchFamily="34" charset="0"/>
              </a:rPr>
              <a:t>Dátum </a:t>
            </a:r>
            <a:r>
              <a:rPr lang="sk-SK" altLang="sk-SK" sz="2000" b="1" dirty="0" smtClean="0">
                <a:solidFill>
                  <a:schemeClr val="accent2"/>
                </a:solidFill>
                <a:latin typeface="Century Gothic" panose="020B0502020202020204" pitchFamily="34" charset="0"/>
              </a:rPr>
              <a:t>uzavretia 1. hodnotiaceho </a:t>
            </a:r>
            <a:r>
              <a:rPr lang="sk-SK" altLang="sk-SK" sz="2000" b="1" dirty="0">
                <a:solidFill>
                  <a:schemeClr val="accent2"/>
                </a:solidFill>
                <a:latin typeface="Century Gothic" panose="020B0502020202020204" pitchFamily="34" charset="0"/>
              </a:rPr>
              <a:t>kola</a:t>
            </a:r>
            <a:r>
              <a:rPr lang="sk-SK" altLang="sk-SK" sz="2100" dirty="0">
                <a:latin typeface="Century Gothic" panose="020B0502020202020204" pitchFamily="34" charset="0"/>
              </a:rPr>
              <a:t>:</a:t>
            </a:r>
            <a:r>
              <a:rPr lang="sk-SK" altLang="sk-SK" sz="2000" dirty="0" smtClean="0">
                <a:solidFill>
                  <a:schemeClr val="tx2"/>
                </a:solidFill>
                <a:latin typeface="Century Gothic" panose="020B0502020202020204" pitchFamily="34" charset="0"/>
              </a:rPr>
              <a:t>		30. september 2016</a:t>
            </a:r>
          </a:p>
        </p:txBody>
      </p:sp>
    </p:spTree>
    <p:extLst>
      <p:ext uri="{BB962C8B-B14F-4D97-AF65-F5344CB8AC3E}">
        <p14:creationId xmlns:p14="http://schemas.microsoft.com/office/powerpoint/2010/main" val="1904677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582054" y="548680"/>
            <a:ext cx="7772400" cy="864095"/>
          </a:xfrm>
        </p:spPr>
        <p:txBody>
          <a:bodyPr>
            <a:normAutofit/>
          </a:bodyPr>
          <a:lstStyle/>
          <a:p>
            <a:r>
              <a:rPr lang="sk-SK" sz="3200" b="1" dirty="0">
                <a:latin typeface="Century Gothic" panose="020B0502020202020204" pitchFamily="34" charset="0"/>
              </a:rPr>
              <a:t>B</a:t>
            </a:r>
            <a:r>
              <a:rPr lang="sk-SK" sz="3200" b="1" dirty="0" smtClean="0">
                <a:latin typeface="Century Gothic" panose="020B0502020202020204" pitchFamily="34" charset="0"/>
              </a:rPr>
              <a:t>. Podmienky poskytnutia príspevku</a:t>
            </a:r>
            <a:endParaRPr lang="en-US" sz="3200" b="1" dirty="0">
              <a:latin typeface="Century Gothic" panose="020B0502020202020204" pitchFamily="34" charset="0"/>
            </a:endParaRPr>
          </a:p>
        </p:txBody>
      </p:sp>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Zástupný symbol obsahu 2"/>
          <p:cNvSpPr txBox="1">
            <a:spLocks/>
          </p:cNvSpPr>
          <p:nvPr/>
        </p:nvSpPr>
        <p:spPr>
          <a:xfrm>
            <a:off x="542925" y="1701701"/>
            <a:ext cx="8229600" cy="388788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514350" indent="-514350" algn="l">
              <a:lnSpc>
                <a:spcPct val="90000"/>
              </a:lnSpc>
              <a:buSzPct val="100000"/>
              <a:buFont typeface="+mj-lt"/>
              <a:buAutoNum type="romanUcPeriod"/>
            </a:pPr>
            <a:r>
              <a:rPr lang="sk-SK" altLang="sk-SK" sz="2000" dirty="0">
                <a:solidFill>
                  <a:schemeClr val="tx2"/>
                </a:solidFill>
                <a:latin typeface="Century Gothic" panose="020B0502020202020204" pitchFamily="34" charset="0"/>
              </a:rPr>
              <a:t>Oprávnenosť žiadateľa</a:t>
            </a: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Oprávnenosť </a:t>
            </a:r>
            <a:r>
              <a:rPr lang="sk-SK" altLang="sk-SK" sz="2000" dirty="0" smtClean="0">
                <a:solidFill>
                  <a:schemeClr val="tx2"/>
                </a:solidFill>
                <a:latin typeface="Century Gothic" panose="020B0502020202020204" pitchFamily="34" charset="0"/>
              </a:rPr>
              <a:t>aktivít realizácie projektu</a:t>
            </a:r>
            <a:endParaRPr lang="sk-SK" altLang="sk-SK" sz="2000" dirty="0">
              <a:solidFill>
                <a:schemeClr val="tx2"/>
              </a:solidFill>
              <a:latin typeface="Century Gothic" panose="020B0502020202020204" pitchFamily="34" charset="0"/>
            </a:endParaRP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Oprávnenosť výdavkov</a:t>
            </a: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Oprávnenosť miesta</a:t>
            </a: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Kritériá pre výber projektov</a:t>
            </a: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Spôsob financovania</a:t>
            </a: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Podmienky poskytnutia príspevku ustanovené v osobitných predpisoch</a:t>
            </a:r>
          </a:p>
          <a:p>
            <a:pPr marL="514350" indent="-514350" algn="l">
              <a:lnSpc>
                <a:spcPct val="90000"/>
              </a:lnSpc>
              <a:buSzPct val="100000"/>
              <a:buFont typeface="Calibri" pitchFamily="34" charset="0"/>
              <a:buAutoNum type="romanUcPeriod"/>
            </a:pPr>
            <a:r>
              <a:rPr lang="sk-SK" altLang="sk-SK" sz="2000" dirty="0">
                <a:solidFill>
                  <a:schemeClr val="tx2"/>
                </a:solidFill>
                <a:latin typeface="Century Gothic" panose="020B0502020202020204" pitchFamily="34" charset="0"/>
              </a:rPr>
              <a:t>Ďalšie podmienky poskytnutia </a:t>
            </a:r>
            <a:r>
              <a:rPr lang="sk-SK" altLang="sk-SK" sz="2000" dirty="0" smtClean="0">
                <a:solidFill>
                  <a:schemeClr val="tx2"/>
                </a:solidFill>
                <a:latin typeface="Century Gothic" panose="020B0502020202020204" pitchFamily="34" charset="0"/>
              </a:rPr>
              <a:t>príspevku</a:t>
            </a:r>
          </a:p>
          <a:p>
            <a:pPr algn="l">
              <a:lnSpc>
                <a:spcPct val="90000"/>
              </a:lnSpc>
              <a:buSzPct val="100000"/>
            </a:pPr>
            <a:endParaRPr lang="sk-SK" altLang="sk-SK" sz="2000" dirty="0">
              <a:solidFill>
                <a:schemeClr val="tx2"/>
              </a:solidFill>
              <a:latin typeface="Century Gothic" panose="020B0502020202020204" pitchFamily="34" charset="0"/>
            </a:endParaRPr>
          </a:p>
        </p:txBody>
      </p:sp>
    </p:spTree>
    <p:extLst>
      <p:ext uri="{BB962C8B-B14F-4D97-AF65-F5344CB8AC3E}">
        <p14:creationId xmlns:p14="http://schemas.microsoft.com/office/powerpoint/2010/main" val="1904677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488861" y="376944"/>
            <a:ext cx="7772400" cy="864095"/>
          </a:xfrm>
        </p:spPr>
        <p:txBody>
          <a:bodyPr>
            <a:normAutofit/>
          </a:bodyPr>
          <a:lstStyle/>
          <a:p>
            <a:pPr marL="514350" indent="-514350" algn="l">
              <a:lnSpc>
                <a:spcPct val="90000"/>
              </a:lnSpc>
            </a:pPr>
            <a:r>
              <a:rPr lang="sk-SK" altLang="sk-SK" sz="3200" dirty="0" smtClean="0">
                <a:solidFill>
                  <a:schemeClr val="tx2"/>
                </a:solidFill>
                <a:latin typeface="Century Gothic" panose="020B0502020202020204" pitchFamily="34" charset="0"/>
              </a:rPr>
              <a:t>I. </a:t>
            </a:r>
            <a:r>
              <a:rPr lang="sk-SK" altLang="sk-SK" sz="2800" dirty="0" smtClean="0">
                <a:solidFill>
                  <a:schemeClr val="tx2"/>
                </a:solidFill>
                <a:latin typeface="Century Gothic" panose="020B0502020202020204" pitchFamily="34" charset="0"/>
              </a:rPr>
              <a:t>Oprávnenosť </a:t>
            </a:r>
            <a:r>
              <a:rPr lang="sk-SK" altLang="sk-SK" sz="2800" dirty="0">
                <a:solidFill>
                  <a:schemeClr val="tx2"/>
                </a:solidFill>
                <a:latin typeface="Century Gothic" panose="020B0502020202020204" pitchFamily="34" charset="0"/>
              </a:rPr>
              <a:t>žiadateľa</a:t>
            </a:r>
          </a:p>
        </p:txBody>
      </p:sp>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ástupný symbol obsahu 2"/>
          <p:cNvSpPr txBox="1">
            <a:spLocks/>
          </p:cNvSpPr>
          <p:nvPr/>
        </p:nvSpPr>
        <p:spPr>
          <a:xfrm>
            <a:off x="481513" y="1369279"/>
            <a:ext cx="8229600" cy="4200217"/>
          </a:xfrm>
          <a:prstGeom prst="rect">
            <a:avLst/>
          </a:prstGeom>
        </p:spPr>
        <p:txBody>
          <a:bodyPr vert="horz" lIns="91440" tIns="45720" rIns="91440" bIns="45720" rtlCol="0">
            <a:normAutofit fontScale="5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514350" indent="-514350" algn="l">
              <a:buFont typeface="+mj-lt"/>
              <a:buAutoNum type="arabicPeriod"/>
              <a:defRPr/>
            </a:pPr>
            <a:r>
              <a:rPr lang="sk-SK" sz="3300" b="1" dirty="0" smtClean="0">
                <a:solidFill>
                  <a:schemeClr val="accent2"/>
                </a:solidFill>
                <a:latin typeface="Century Gothic" panose="020B0502020202020204" pitchFamily="34" charset="0"/>
              </a:rPr>
              <a:t>Právna forma</a:t>
            </a:r>
          </a:p>
          <a:p>
            <a:pPr marL="804863" indent="-357188" algn="just">
              <a:buFont typeface="Arial" panose="020B0604020202020204" pitchFamily="34" charset="0"/>
              <a:buChar char="•"/>
              <a:defRPr/>
            </a:pPr>
            <a:r>
              <a:rPr lang="sk-SK" sz="2900" dirty="0" smtClean="0">
                <a:solidFill>
                  <a:schemeClr val="tx2"/>
                </a:solidFill>
                <a:latin typeface="Century Gothic" panose="020B0502020202020204" pitchFamily="34" charset="0"/>
              </a:rPr>
              <a:t>PO, FO podľa § 2 ods. 2 písm. a) a b) zákona č. 513/1991 Z. z. Obchodného zákonníka</a:t>
            </a:r>
          </a:p>
          <a:p>
            <a:pPr marL="804863" indent="-357188" algn="just">
              <a:buFont typeface="Arial" panose="020B0604020202020204" pitchFamily="34" charset="0"/>
              <a:buChar char="•"/>
              <a:defRPr/>
            </a:pPr>
            <a:r>
              <a:rPr lang="sk-SK" sz="2900" dirty="0" smtClean="0">
                <a:solidFill>
                  <a:schemeClr val="tx2"/>
                </a:solidFill>
                <a:latin typeface="Century Gothic" panose="020B0502020202020204" pitchFamily="34" charset="0"/>
              </a:rPr>
              <a:t>Žiadateľ  musí byť registrovaný na území SR ku dňu predloženia ŽoNFP minimálne 36 mesiacov (bez prerušenia prevádzkovania živnosti)</a:t>
            </a:r>
          </a:p>
          <a:p>
            <a:pPr marL="320040" indent="-320040" algn="just">
              <a:buFont typeface="Arial" panose="020B0604020202020204" pitchFamily="34" charset="0"/>
              <a:buChar char="•"/>
              <a:defRPr/>
            </a:pPr>
            <a:endParaRPr lang="sk-SK" sz="2400" dirty="0" smtClean="0">
              <a:latin typeface="Century Gothic" panose="020B0502020202020204" pitchFamily="34" charset="0"/>
            </a:endParaRPr>
          </a:p>
          <a:p>
            <a:pPr marL="514350" indent="-514350" algn="l">
              <a:buFont typeface="+mj-lt"/>
              <a:buAutoNum type="arabicPeriod" startAt="2"/>
              <a:defRPr/>
            </a:pPr>
            <a:r>
              <a:rPr lang="sk-SK" sz="3300" b="1" dirty="0">
                <a:solidFill>
                  <a:schemeClr val="accent2"/>
                </a:solidFill>
                <a:latin typeface="Century Gothic" panose="020B0502020202020204" pitchFamily="34" charset="0"/>
              </a:rPr>
              <a:t>Podmienka nebyť dlžníkom na daniach</a:t>
            </a:r>
          </a:p>
          <a:p>
            <a:pPr marL="804863" indent="-357188" algn="just">
              <a:buFont typeface="Arial" panose="020B0604020202020204" pitchFamily="34" charset="0"/>
              <a:buChar char="•"/>
              <a:defRPr/>
            </a:pPr>
            <a:r>
              <a:rPr lang="pl-PL" sz="2600" dirty="0">
                <a:solidFill>
                  <a:schemeClr val="tx2"/>
                </a:solidFill>
                <a:latin typeface="Century Gothic" panose="020B0502020202020204" pitchFamily="34" charset="0"/>
              </a:rPr>
              <a:t>žiadateľ nesmie byť dlžníkom na daniach, t.z. nemôže </a:t>
            </a:r>
            <a:r>
              <a:rPr lang="pl-PL" sz="2600" dirty="0" smtClean="0">
                <a:solidFill>
                  <a:schemeClr val="tx2"/>
                </a:solidFill>
                <a:latin typeface="Century Gothic" panose="020B0502020202020204" pitchFamily="34" charset="0"/>
              </a:rPr>
              <a:t>mať </a:t>
            </a:r>
            <a:r>
              <a:rPr lang="pl-PL" sz="2600" dirty="0">
                <a:solidFill>
                  <a:schemeClr val="tx2"/>
                </a:solidFill>
                <a:latin typeface="Century Gothic" panose="020B0502020202020204" pitchFamily="34" charset="0"/>
              </a:rPr>
              <a:t>nedoplatky po lehote splatnosti dane v zmysle daňového poriadku</a:t>
            </a:r>
          </a:p>
          <a:p>
            <a:pPr marL="320040" indent="-320040" algn="just">
              <a:buFont typeface="Arial" panose="020B0604020202020204" pitchFamily="34" charset="0"/>
              <a:buChar char="•"/>
              <a:defRPr/>
            </a:pPr>
            <a:endParaRPr lang="sk-SK" sz="2600" dirty="0" smtClean="0">
              <a:latin typeface="Century Gothic" panose="020B0502020202020204" pitchFamily="34" charset="0"/>
            </a:endParaRPr>
          </a:p>
          <a:p>
            <a:pPr marL="514350" indent="-514350" algn="l">
              <a:buFont typeface="+mj-lt"/>
              <a:buAutoNum type="arabicPeriod" startAt="3"/>
              <a:defRPr/>
            </a:pPr>
            <a:r>
              <a:rPr lang="sk-SK" sz="3300" b="1" dirty="0">
                <a:solidFill>
                  <a:schemeClr val="accent2"/>
                </a:solidFill>
                <a:latin typeface="Century Gothic" panose="020B0502020202020204" pitchFamily="34" charset="0"/>
              </a:rPr>
              <a:t>Podmienka nebyť dlžníkom na sociálnom poistení</a:t>
            </a:r>
          </a:p>
          <a:p>
            <a:pPr algn="just">
              <a:defRPr/>
            </a:pPr>
            <a:endParaRPr lang="pl-PL" sz="3300" dirty="0" smtClean="0">
              <a:solidFill>
                <a:schemeClr val="tx2"/>
              </a:solidFill>
              <a:latin typeface="Century Gothic" panose="020B0502020202020204" pitchFamily="34" charset="0"/>
            </a:endParaRPr>
          </a:p>
          <a:p>
            <a:pPr marL="514350" indent="-514350" algn="l">
              <a:buFont typeface="+mj-lt"/>
              <a:buAutoNum type="arabicPeriod" startAt="4"/>
              <a:tabLst>
                <a:tab pos="357188" algn="l"/>
              </a:tabLst>
              <a:defRPr/>
            </a:pPr>
            <a:r>
              <a:rPr lang="sk-SK" sz="3300" b="1" dirty="0">
                <a:solidFill>
                  <a:schemeClr val="accent2"/>
                </a:solidFill>
                <a:latin typeface="Century Gothic" panose="020B0502020202020204" pitchFamily="34" charset="0"/>
              </a:rPr>
              <a:t>Podmienka nebyť dlžníkom poistného na zdravotné </a:t>
            </a:r>
            <a:r>
              <a:rPr lang="sk-SK" sz="3300" b="1" dirty="0" smtClean="0">
                <a:solidFill>
                  <a:schemeClr val="accent2"/>
                </a:solidFill>
                <a:latin typeface="Century Gothic" panose="020B0502020202020204" pitchFamily="34" charset="0"/>
              </a:rPr>
              <a:t>poistenie</a:t>
            </a:r>
          </a:p>
          <a:p>
            <a:pPr algn="l">
              <a:tabLst>
                <a:tab pos="357188" algn="l"/>
              </a:tabLst>
              <a:defRPr/>
            </a:pPr>
            <a:endParaRPr lang="sk-SK" sz="3300" b="1" dirty="0">
              <a:solidFill>
                <a:schemeClr val="accent2"/>
              </a:solidFill>
              <a:latin typeface="Century Gothic" panose="020B0502020202020204" pitchFamily="34" charset="0"/>
            </a:endParaRPr>
          </a:p>
          <a:p>
            <a:pPr marL="514350" indent="-514350" algn="just">
              <a:buFont typeface="+mj-lt"/>
              <a:buAutoNum type="arabicPeriod" startAt="5"/>
              <a:tabLst>
                <a:tab pos="357188" algn="l"/>
              </a:tabLst>
              <a:defRPr/>
            </a:pPr>
            <a:r>
              <a:rPr lang="sk-SK" sz="3300" b="1" dirty="0">
                <a:solidFill>
                  <a:schemeClr val="accent2"/>
                </a:solidFill>
                <a:latin typeface="Century Gothic" panose="020B0502020202020204" pitchFamily="34" charset="0"/>
              </a:rPr>
              <a:t>Podmienka, že voči žiadateľovi nie je vedené konkurzné konanie, reštrukturalizačné konanie, nie je v konkurze alebo reštrukturalizácii</a:t>
            </a:r>
          </a:p>
          <a:p>
            <a:pPr marL="357188" indent="-357188" algn="just" defTabSz="357188">
              <a:tabLst>
                <a:tab pos="357188" algn="l"/>
              </a:tabLst>
              <a:defRPr/>
            </a:pPr>
            <a:endParaRPr lang="sk-SK" sz="3100" b="1" dirty="0">
              <a:solidFill>
                <a:schemeClr val="accent2"/>
              </a:solidFill>
              <a:latin typeface="Century Gothic" panose="020B0502020202020204" pitchFamily="34" charset="0"/>
            </a:endParaRPr>
          </a:p>
          <a:p>
            <a:pPr algn="just">
              <a:defRPr/>
            </a:pPr>
            <a:endParaRPr lang="pl-PL" sz="2600" dirty="0">
              <a:solidFill>
                <a:schemeClr val="tx2"/>
              </a:solidFill>
              <a:latin typeface="Century Gothic" panose="020B0502020202020204" pitchFamily="34" charset="0"/>
            </a:endParaRPr>
          </a:p>
        </p:txBody>
      </p:sp>
      <p:sp>
        <p:nvSpPr>
          <p:cNvPr id="3" name="BlokTextu 2"/>
          <p:cNvSpPr txBox="1"/>
          <p:nvPr/>
        </p:nvSpPr>
        <p:spPr>
          <a:xfrm>
            <a:off x="481513" y="556949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904677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457200" y="319724"/>
            <a:ext cx="7772400" cy="792088"/>
          </a:xfrm>
        </p:spPr>
        <p:txBody>
          <a:bodyPr>
            <a:normAutofit/>
          </a:bodyPr>
          <a:lstStyle/>
          <a:p>
            <a:pPr algn="l"/>
            <a:r>
              <a:rPr lang="sk-SK" altLang="sk-SK" sz="3200" dirty="0" smtClean="0">
                <a:solidFill>
                  <a:schemeClr val="tx2"/>
                </a:solidFill>
                <a:latin typeface="Century Gothic" panose="020B0502020202020204" pitchFamily="34" charset="0"/>
              </a:rPr>
              <a:t>I. </a:t>
            </a:r>
            <a:r>
              <a:rPr lang="sk-SK" altLang="sk-SK" sz="2800" dirty="0" smtClean="0">
                <a:solidFill>
                  <a:schemeClr val="tx2"/>
                </a:solidFill>
                <a:latin typeface="Century Gothic" panose="020B0502020202020204" pitchFamily="34" charset="0"/>
              </a:rPr>
              <a:t>Oprávnenosť </a:t>
            </a:r>
            <a:r>
              <a:rPr lang="sk-SK" altLang="sk-SK" sz="2800" dirty="0">
                <a:solidFill>
                  <a:schemeClr val="tx2"/>
                </a:solidFill>
                <a:latin typeface="Century Gothic" panose="020B0502020202020204" pitchFamily="34" charset="0"/>
              </a:rPr>
              <a:t>žiadateľa</a:t>
            </a:r>
            <a:endParaRPr lang="en-US" sz="2800" b="1" dirty="0"/>
          </a:p>
        </p:txBody>
      </p:sp>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Zástupný symbol obsahu 2"/>
          <p:cNvSpPr txBox="1">
            <a:spLocks/>
          </p:cNvSpPr>
          <p:nvPr/>
        </p:nvSpPr>
        <p:spPr>
          <a:xfrm>
            <a:off x="457200" y="1338725"/>
            <a:ext cx="8229600" cy="427963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514350" indent="-514350" algn="l">
              <a:spcAft>
                <a:spcPts val="1200"/>
              </a:spcAft>
              <a:buFont typeface="+mj-lt"/>
              <a:buAutoNum type="arabicPeriod" startAt="6"/>
              <a:defRPr/>
            </a:pPr>
            <a:r>
              <a:rPr lang="sk-SK" sz="1800" b="1" dirty="0" smtClean="0">
                <a:solidFill>
                  <a:schemeClr val="accent2"/>
                </a:solidFill>
                <a:latin typeface="Century Gothic" panose="020B0502020202020204" pitchFamily="34" charset="0"/>
              </a:rPr>
              <a:t>Podmienka zákazu vedenia výkonu rozhodnutia voči žiadateľovi</a:t>
            </a:r>
          </a:p>
          <a:p>
            <a:pPr marL="514350" indent="-514350" algn="just">
              <a:spcAft>
                <a:spcPts val="1200"/>
              </a:spcAft>
              <a:buFont typeface="+mj-lt"/>
              <a:buAutoNum type="arabicPeriod" startAt="6"/>
              <a:defRPr/>
            </a:pPr>
            <a:r>
              <a:rPr lang="sk-SK" sz="1800" b="1" dirty="0" smtClean="0">
                <a:solidFill>
                  <a:schemeClr val="accent2"/>
                </a:solidFill>
                <a:latin typeface="Century Gothic" panose="020B0502020202020204" pitchFamily="34" charset="0"/>
              </a:rPr>
              <a:t>Podmienka, že žiadateľ nie je podnikom v ťažkostiach</a:t>
            </a:r>
          </a:p>
          <a:p>
            <a:pPr marL="514350" indent="-514350" algn="just">
              <a:spcAft>
                <a:spcPts val="1200"/>
              </a:spcAft>
              <a:buFont typeface="+mj-lt"/>
              <a:buAutoNum type="arabicPeriod" startAt="6"/>
              <a:defRPr/>
            </a:pPr>
            <a:r>
              <a:rPr lang="sk-SK" sz="1800" b="1" dirty="0" smtClean="0">
                <a:solidFill>
                  <a:schemeClr val="accent2"/>
                </a:solidFill>
                <a:latin typeface="Century Gothic" panose="020B0502020202020204" pitchFamily="34" charset="0"/>
              </a:rPr>
              <a:t>Podmienka, že voči žiadateľovi sa nenárokuje vrátenie pomoci na základe predchádzajúceho rozhodnutia EK, ktorým bola pomoc označená za neoprávnenú a nezlučiteľnú so spoločným trhom</a:t>
            </a:r>
          </a:p>
          <a:p>
            <a:pPr marL="514350" indent="-514350" algn="just">
              <a:buFont typeface="+mj-lt"/>
              <a:buAutoNum type="arabicPeriod" startAt="6"/>
              <a:defRPr/>
            </a:pPr>
            <a:r>
              <a:rPr lang="sk-SK" sz="1800" b="1" dirty="0" smtClean="0">
                <a:solidFill>
                  <a:schemeClr val="accent2"/>
                </a:solidFill>
                <a:latin typeface="Century Gothic" panose="020B0502020202020204" pitchFamily="34" charset="0"/>
              </a:rPr>
              <a:t>Podmienka </a:t>
            </a:r>
            <a:r>
              <a:rPr lang="sk-SK" sz="1800" b="1" dirty="0">
                <a:solidFill>
                  <a:schemeClr val="accent2"/>
                </a:solidFill>
                <a:latin typeface="Century Gothic" panose="020B0502020202020204" pitchFamily="34" charset="0"/>
              </a:rPr>
              <a:t>finančnej spôsobilosti žiadateľa na spolufinancovanie projektu</a:t>
            </a:r>
          </a:p>
          <a:p>
            <a:pPr marL="804863" indent="-265113" algn="just">
              <a:buFont typeface="Arial" panose="020B0604020202020204" pitchFamily="34" charset="0"/>
              <a:buChar char="•"/>
              <a:defRPr/>
            </a:pPr>
            <a:r>
              <a:rPr lang="pl-PL" sz="1600" dirty="0">
                <a:solidFill>
                  <a:schemeClr val="tx2"/>
                </a:solidFill>
                <a:latin typeface="Century Gothic" panose="020B0502020202020204" pitchFamily="34" charset="0"/>
              </a:rPr>
              <a:t>žiadateľ má zabezpečené </a:t>
            </a:r>
            <a:r>
              <a:rPr lang="pl-PL" sz="1600" dirty="0" smtClean="0">
                <a:solidFill>
                  <a:schemeClr val="tx2"/>
                </a:solidFill>
                <a:latin typeface="Century Gothic" panose="020B0502020202020204" pitchFamily="34" charset="0"/>
              </a:rPr>
              <a:t>finančné zdroje </a:t>
            </a:r>
            <a:r>
              <a:rPr lang="pl-PL" sz="1600" dirty="0">
                <a:solidFill>
                  <a:schemeClr val="tx2"/>
                </a:solidFill>
                <a:latin typeface="Century Gothic" panose="020B0502020202020204" pitchFamily="34" charset="0"/>
              </a:rPr>
              <a:t>minimálne vo výške </a:t>
            </a:r>
            <a:r>
              <a:rPr lang="pl-PL" sz="1600" dirty="0" smtClean="0">
                <a:solidFill>
                  <a:schemeClr val="tx2"/>
                </a:solidFill>
                <a:latin typeface="Century Gothic" panose="020B0502020202020204" pitchFamily="34" charset="0"/>
              </a:rPr>
              <a:t>rozdielu </a:t>
            </a:r>
            <a:r>
              <a:rPr lang="pl-PL" sz="1600" dirty="0">
                <a:solidFill>
                  <a:schemeClr val="tx2"/>
                </a:solidFill>
                <a:latin typeface="Century Gothic" panose="020B0502020202020204" pitchFamily="34" charset="0"/>
              </a:rPr>
              <a:t>celkových oprávnených výdavkov projektu a </a:t>
            </a:r>
            <a:r>
              <a:rPr lang="pl-PL" sz="1600" dirty="0" smtClean="0">
                <a:solidFill>
                  <a:schemeClr val="tx2"/>
                </a:solidFill>
                <a:latin typeface="Century Gothic" panose="020B0502020202020204" pitchFamily="34" charset="0"/>
              </a:rPr>
              <a:t>nenávratného finančného príspevku</a:t>
            </a:r>
            <a:endParaRPr lang="pl-PL" sz="1600" dirty="0">
              <a:solidFill>
                <a:schemeClr val="tx2"/>
              </a:solidFill>
              <a:latin typeface="Century Gothic" panose="020B0502020202020204" pitchFamily="34" charset="0"/>
            </a:endParaRPr>
          </a:p>
          <a:p>
            <a:pPr marL="265113" indent="-265113" algn="just">
              <a:defRPr/>
            </a:pPr>
            <a:endParaRPr lang="sk-SK" sz="3100" b="1" dirty="0">
              <a:solidFill>
                <a:schemeClr val="accent2"/>
              </a:solidFill>
              <a:latin typeface="Century Gothic" panose="020B0502020202020204" pitchFamily="34" charset="0"/>
            </a:endParaRPr>
          </a:p>
        </p:txBody>
      </p:sp>
      <p:sp>
        <p:nvSpPr>
          <p:cNvPr id="11" name="BlokTextu 10"/>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904677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Nadpis 1"/>
          <p:cNvSpPr txBox="1">
            <a:spLocks/>
          </p:cNvSpPr>
          <p:nvPr/>
        </p:nvSpPr>
        <p:spPr>
          <a:xfrm>
            <a:off x="481513" y="329768"/>
            <a:ext cx="7772400" cy="86409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sk-SK" altLang="sk-SK" sz="3200" dirty="0" smtClean="0">
                <a:solidFill>
                  <a:schemeClr val="tx2"/>
                </a:solidFill>
                <a:latin typeface="Century Gothic" panose="020B0502020202020204" pitchFamily="34" charset="0"/>
              </a:rPr>
              <a:t>I. </a:t>
            </a:r>
            <a:r>
              <a:rPr lang="sk-SK" altLang="sk-SK" sz="2800" dirty="0" smtClean="0">
                <a:solidFill>
                  <a:schemeClr val="tx2"/>
                </a:solidFill>
                <a:latin typeface="Century Gothic" panose="020B0502020202020204" pitchFamily="34" charset="0"/>
              </a:rPr>
              <a:t>Oprávnenosť žiadateľa</a:t>
            </a:r>
            <a:endParaRPr lang="en-US" sz="2800" b="1" dirty="0"/>
          </a:p>
        </p:txBody>
      </p:sp>
      <p:sp>
        <p:nvSpPr>
          <p:cNvPr id="15" name="Zástupný symbol obsahu 2"/>
          <p:cNvSpPr txBox="1">
            <a:spLocks/>
          </p:cNvSpPr>
          <p:nvPr/>
        </p:nvSpPr>
        <p:spPr>
          <a:xfrm>
            <a:off x="458511" y="1377665"/>
            <a:ext cx="8229600" cy="431993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just">
              <a:spcAft>
                <a:spcPts val="1200"/>
              </a:spcAft>
              <a:buFont typeface="+mj-lt"/>
              <a:buAutoNum type="arabicPeriod" startAt="10"/>
              <a:defRPr/>
            </a:pPr>
            <a:r>
              <a:rPr lang="sk-SK" sz="1800" b="1" dirty="0" smtClean="0">
                <a:solidFill>
                  <a:schemeClr val="accent2"/>
                </a:solidFill>
                <a:latin typeface="Century Gothic" panose="020B0502020202020204" pitchFamily="34" charset="0"/>
              </a:rPr>
              <a:t>Podmienka, </a:t>
            </a:r>
            <a:r>
              <a:rPr lang="sk-SK" sz="1800" b="1" dirty="0">
                <a:solidFill>
                  <a:schemeClr val="accent2"/>
                </a:solidFill>
                <a:latin typeface="Century Gothic" panose="020B0502020202020204" pitchFamily="34" charset="0"/>
              </a:rPr>
              <a:t>že žiadateľ ani jeho štatutárny orgán, ani žiadny člen štatutárneho orgánu, ani prokurista/i, ani osoba splnomocnená zastupovať žiadateľa v konaní o ŽoNFP neboli právoplatne odsúdení </a:t>
            </a:r>
            <a:r>
              <a:rPr lang="sk-SK" sz="1800" b="1" dirty="0" smtClean="0">
                <a:solidFill>
                  <a:schemeClr val="accent2"/>
                </a:solidFill>
                <a:latin typeface="Century Gothic" panose="020B0502020202020204" pitchFamily="34" charset="0"/>
              </a:rPr>
              <a:t>za trestný čin korupcie</a:t>
            </a:r>
            <a:r>
              <a:rPr lang="sk-SK" sz="1800" b="1" dirty="0">
                <a:solidFill>
                  <a:schemeClr val="accent2"/>
                </a:solidFill>
                <a:latin typeface="Century Gothic" panose="020B0502020202020204" pitchFamily="34" charset="0"/>
              </a:rPr>
              <a:t>, za trestný čin poškodzovania finančných záujmov </a:t>
            </a:r>
            <a:r>
              <a:rPr lang="sk-SK" sz="1800" b="1" dirty="0" smtClean="0">
                <a:solidFill>
                  <a:schemeClr val="accent2"/>
                </a:solidFill>
                <a:latin typeface="Century Gothic" panose="020B0502020202020204" pitchFamily="34" charset="0"/>
              </a:rPr>
              <a:t>Európskych spoločenstiev, </a:t>
            </a:r>
            <a:r>
              <a:rPr lang="sk-SK" sz="1800" b="1" dirty="0">
                <a:solidFill>
                  <a:schemeClr val="accent2"/>
                </a:solidFill>
                <a:latin typeface="Century Gothic" panose="020B0502020202020204" pitchFamily="34" charset="0"/>
              </a:rPr>
              <a:t>za trestný čin legalizácie príjmu z trestnej </a:t>
            </a:r>
            <a:r>
              <a:rPr lang="sk-SK" sz="1800" b="1" dirty="0" smtClean="0">
                <a:solidFill>
                  <a:schemeClr val="accent2"/>
                </a:solidFill>
                <a:latin typeface="Century Gothic" panose="020B0502020202020204" pitchFamily="34" charset="0"/>
              </a:rPr>
              <a:t>činnosti, </a:t>
            </a:r>
            <a:r>
              <a:rPr lang="sk-SK" sz="1800" b="1" dirty="0">
                <a:solidFill>
                  <a:schemeClr val="accent2"/>
                </a:solidFill>
                <a:latin typeface="Century Gothic" panose="020B0502020202020204" pitchFamily="34" charset="0"/>
              </a:rPr>
              <a:t>za trestný čin založenia, zosnovania a podporovania </a:t>
            </a:r>
            <a:r>
              <a:rPr lang="sk-SK" sz="1800" b="1" dirty="0" smtClean="0">
                <a:solidFill>
                  <a:schemeClr val="accent2"/>
                </a:solidFill>
                <a:latin typeface="Century Gothic" panose="020B0502020202020204" pitchFamily="34" charset="0"/>
              </a:rPr>
              <a:t>zločineckej skupiny, alebo za trestný čin machinácie pri verejnom obstarávaní a verejnej dražbe</a:t>
            </a:r>
          </a:p>
          <a:p>
            <a:pPr marL="457200" indent="-457200" algn="just">
              <a:spcAft>
                <a:spcPts val="1200"/>
              </a:spcAft>
              <a:buFont typeface="+mj-lt"/>
              <a:buAutoNum type="arabicPeriod" startAt="10"/>
              <a:defRPr/>
            </a:pPr>
            <a:r>
              <a:rPr lang="sk-SK" sz="1800" b="1" dirty="0" smtClean="0">
                <a:solidFill>
                  <a:schemeClr val="accent2"/>
                </a:solidFill>
                <a:latin typeface="Century Gothic" panose="020B0502020202020204" pitchFamily="34" charset="0"/>
              </a:rPr>
              <a:t>Podmienka, že žiadateľ, ktorým je právnická osoba, nemá právoplatným </a:t>
            </a:r>
            <a:r>
              <a:rPr lang="sk-SK" sz="1800" b="1" dirty="0">
                <a:solidFill>
                  <a:schemeClr val="accent2"/>
                </a:solidFill>
                <a:latin typeface="Century Gothic" panose="020B0502020202020204" pitchFamily="34" charset="0"/>
              </a:rPr>
              <a:t>rozsudkom </a:t>
            </a:r>
            <a:r>
              <a:rPr lang="sk-SK" sz="1800" b="1" dirty="0" smtClean="0">
                <a:solidFill>
                  <a:schemeClr val="accent2"/>
                </a:solidFill>
                <a:latin typeface="Century Gothic" panose="020B0502020202020204" pitchFamily="34" charset="0"/>
              </a:rPr>
              <a:t>uložený trest </a:t>
            </a:r>
            <a:r>
              <a:rPr lang="sk-SK" sz="1800" b="1" dirty="0">
                <a:solidFill>
                  <a:schemeClr val="accent2"/>
                </a:solidFill>
                <a:latin typeface="Century Gothic" panose="020B0502020202020204" pitchFamily="34" charset="0"/>
              </a:rPr>
              <a:t>zákazu prijímať dotácie alebo subvencie</a:t>
            </a:r>
            <a:r>
              <a:rPr lang="sk-SK" sz="1800" b="1" dirty="0" smtClean="0">
                <a:solidFill>
                  <a:schemeClr val="accent2"/>
                </a:solidFill>
                <a:latin typeface="Century Gothic" panose="020B0502020202020204" pitchFamily="34" charset="0"/>
              </a:rPr>
              <a:t>, trest </a:t>
            </a:r>
            <a:r>
              <a:rPr lang="sk-SK" sz="1800" b="1" dirty="0">
                <a:solidFill>
                  <a:schemeClr val="accent2"/>
                </a:solidFill>
                <a:latin typeface="Century Gothic" panose="020B0502020202020204" pitchFamily="34" charset="0"/>
              </a:rPr>
              <a:t>zákazu prijímať pomoc a podporu poskytovanú z </a:t>
            </a:r>
            <a:r>
              <a:rPr lang="sk-SK" sz="1800" b="1" dirty="0" smtClean="0">
                <a:solidFill>
                  <a:schemeClr val="accent2"/>
                </a:solidFill>
                <a:latin typeface="Century Gothic" panose="020B0502020202020204" pitchFamily="34" charset="0"/>
              </a:rPr>
              <a:t>fondov </a:t>
            </a:r>
            <a:r>
              <a:rPr lang="sk-SK" sz="1800" b="1" dirty="0">
                <a:solidFill>
                  <a:schemeClr val="accent2"/>
                </a:solidFill>
                <a:latin typeface="Century Gothic" panose="020B0502020202020204" pitchFamily="34" charset="0"/>
              </a:rPr>
              <a:t>EÚ</a:t>
            </a:r>
            <a:r>
              <a:rPr lang="sk-SK" sz="1800" b="1" dirty="0" smtClean="0">
                <a:solidFill>
                  <a:schemeClr val="accent2"/>
                </a:solidFill>
                <a:latin typeface="Century Gothic" panose="020B0502020202020204" pitchFamily="34" charset="0"/>
              </a:rPr>
              <a:t>, alebo trest </a:t>
            </a:r>
            <a:r>
              <a:rPr lang="sk-SK" sz="1800" b="1" dirty="0">
                <a:solidFill>
                  <a:schemeClr val="accent2"/>
                </a:solidFill>
                <a:latin typeface="Century Gothic" panose="020B0502020202020204" pitchFamily="34" charset="0"/>
              </a:rPr>
              <a:t>zákazu účasti vo verejnom </a:t>
            </a:r>
            <a:r>
              <a:rPr lang="sk-SK" sz="1800" b="1" dirty="0" smtClean="0">
                <a:solidFill>
                  <a:schemeClr val="accent2"/>
                </a:solidFill>
                <a:latin typeface="Century Gothic" panose="020B0502020202020204" pitchFamily="34" charset="0"/>
              </a:rPr>
              <a:t>obstarávaní podľa osobitného predpisu</a:t>
            </a:r>
            <a:endParaRPr lang="pl-PL" sz="1800" dirty="0" smtClean="0">
              <a:solidFill>
                <a:schemeClr val="tx2"/>
              </a:solidFill>
              <a:latin typeface="Century Gothic" panose="020B0502020202020204" pitchFamily="34" charset="0"/>
            </a:endParaRPr>
          </a:p>
        </p:txBody>
      </p:sp>
      <p:sp>
        <p:nvSpPr>
          <p:cNvPr id="13" name="BlokTextu 12"/>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904677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4363" y="6005513"/>
            <a:ext cx="8604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738" y="6061075"/>
            <a:ext cx="163353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ok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8138" y="6084888"/>
            <a:ext cx="10191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ok 14" descr="C:\Users\kurucova\AppData\Local\Microsoft\Windows\INetCache\Content.Outlook\QHOJ63UD\Ministerstvo hospodarstva S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1525" y="6132513"/>
            <a:ext cx="146208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5425" y="6072188"/>
            <a:ext cx="7143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Nadpis 1"/>
          <p:cNvSpPr>
            <a:spLocks noGrp="1"/>
          </p:cNvSpPr>
          <p:nvPr>
            <p:ph type="ctrTitle"/>
          </p:nvPr>
        </p:nvSpPr>
        <p:spPr>
          <a:xfrm>
            <a:off x="481513" y="223810"/>
            <a:ext cx="7772400" cy="864095"/>
          </a:xfrm>
        </p:spPr>
        <p:txBody>
          <a:bodyPr>
            <a:normAutofit/>
          </a:bodyPr>
          <a:lstStyle/>
          <a:p>
            <a:pPr algn="l"/>
            <a:r>
              <a:rPr lang="sk-SK" altLang="sk-SK" sz="2800" dirty="0" smtClean="0">
                <a:solidFill>
                  <a:schemeClr val="tx2"/>
                </a:solidFill>
                <a:latin typeface="Century Gothic" panose="020B0502020202020204" pitchFamily="34" charset="0"/>
              </a:rPr>
              <a:t>II. Oprávnenosť aktivít realizácie projektu</a:t>
            </a:r>
            <a:endParaRPr lang="en-US" sz="2800" b="1" dirty="0"/>
          </a:p>
        </p:txBody>
      </p:sp>
      <p:sp>
        <p:nvSpPr>
          <p:cNvPr id="15" name="Zástupný symbol obsahu 2"/>
          <p:cNvSpPr txBox="1">
            <a:spLocks/>
          </p:cNvSpPr>
          <p:nvPr/>
        </p:nvSpPr>
        <p:spPr>
          <a:xfrm>
            <a:off x="481513" y="1179805"/>
            <a:ext cx="8229600" cy="4310609"/>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r>
              <a:rPr lang="sk-SK" sz="1800" b="1" dirty="0" smtClean="0">
                <a:solidFill>
                  <a:schemeClr val="accent2"/>
                </a:solidFill>
                <a:latin typeface="Century Gothic" panose="020B0502020202020204" pitchFamily="34" charset="0"/>
              </a:rPr>
              <a:t>12. Podmienka oprávnenosti  aktivít projektu</a:t>
            </a:r>
          </a:p>
          <a:p>
            <a:pPr algn="l">
              <a:defRPr/>
            </a:pPr>
            <a:endParaRPr lang="sk-SK" sz="3100" b="1" dirty="0" smtClean="0">
              <a:solidFill>
                <a:schemeClr val="accent2"/>
              </a:solidFill>
              <a:latin typeface="Century Gothic" panose="020B0502020202020204" pitchFamily="34" charset="0"/>
            </a:endParaRPr>
          </a:p>
          <a:p>
            <a:pPr marL="1339850" indent="-1339850" algn="l">
              <a:spcAft>
                <a:spcPts val="600"/>
              </a:spcAft>
              <a:defRPr/>
            </a:pPr>
            <a:r>
              <a:rPr lang="pl-PL" sz="1600" b="1" dirty="0" smtClean="0">
                <a:solidFill>
                  <a:schemeClr val="tx2"/>
                </a:solidFill>
                <a:latin typeface="Century Gothic" panose="020B0502020202020204" pitchFamily="34" charset="0"/>
              </a:rPr>
              <a:t>Podmienky oprávnenosti aktivít</a:t>
            </a:r>
            <a:r>
              <a:rPr lang="pl-PL" sz="1600" dirty="0" smtClean="0">
                <a:solidFill>
                  <a:schemeClr val="tx2"/>
                </a:solidFill>
                <a:latin typeface="Century Gothic" panose="020B0502020202020204" pitchFamily="34" charset="0"/>
              </a:rPr>
              <a:t>: 	</a:t>
            </a:r>
          </a:p>
          <a:p>
            <a:pPr marL="342900" indent="-342900" algn="l">
              <a:buFont typeface="+mj-lt"/>
              <a:buAutoNum type="arabicPeriod"/>
              <a:defRPr/>
            </a:pPr>
            <a:r>
              <a:rPr lang="pl-PL" sz="1600" dirty="0" smtClean="0">
                <a:solidFill>
                  <a:schemeClr val="tx2"/>
                </a:solidFill>
                <a:latin typeface="Century Gothic" panose="020B0502020202020204" pitchFamily="34" charset="0"/>
              </a:rPr>
              <a:t>Vecná oprávnenosť aktivít</a:t>
            </a:r>
          </a:p>
          <a:p>
            <a:pPr marL="342900" indent="-342900" algn="l">
              <a:buFont typeface="+mj-lt"/>
              <a:buAutoNum type="arabicPeriod"/>
              <a:defRPr/>
            </a:pPr>
            <a:r>
              <a:rPr lang="pl-PL" sz="1600" dirty="0" smtClean="0">
                <a:solidFill>
                  <a:schemeClr val="tx2"/>
                </a:solidFill>
                <a:latin typeface="Century Gothic" panose="020B0502020202020204" pitchFamily="34" charset="0"/>
              </a:rPr>
              <a:t>Realizácia projektu predstavuje počiatočnú investíciu</a:t>
            </a:r>
          </a:p>
          <a:p>
            <a:pPr marL="342900" indent="-342900" algn="l">
              <a:buFont typeface="+mj-lt"/>
              <a:buAutoNum type="arabicPeriod"/>
              <a:defRPr/>
            </a:pPr>
            <a:r>
              <a:rPr lang="pl-PL" sz="1600" dirty="0" smtClean="0">
                <a:solidFill>
                  <a:schemeClr val="tx2"/>
                </a:solidFill>
                <a:latin typeface="Century Gothic" panose="020B0502020202020204" pitchFamily="34" charset="0"/>
              </a:rPr>
              <a:t>Súlad projektov s RIS 3 SK</a:t>
            </a:r>
          </a:p>
          <a:p>
            <a:pPr marL="342900" indent="-342900" algn="l">
              <a:buFont typeface="+mj-lt"/>
              <a:buAutoNum type="arabicPeriod"/>
              <a:defRPr/>
            </a:pPr>
            <a:r>
              <a:rPr lang="pl-PL" sz="1600" dirty="0" smtClean="0">
                <a:solidFill>
                  <a:schemeClr val="tx2"/>
                </a:solidFill>
                <a:latin typeface="Century Gothic" panose="020B0502020202020204" pitchFamily="34" charset="0"/>
              </a:rPr>
              <a:t>Požadovaná miera inovácie minimálne nízkeho stupňa</a:t>
            </a:r>
          </a:p>
          <a:p>
            <a:pPr marL="342900" indent="-342900" algn="l">
              <a:spcBef>
                <a:spcPts val="0"/>
              </a:spcBef>
              <a:buFont typeface="+mj-lt"/>
              <a:buAutoNum type="arabicPeriod"/>
              <a:defRPr/>
            </a:pPr>
            <a:r>
              <a:rPr lang="pl-PL" sz="1600" dirty="0" smtClean="0">
                <a:solidFill>
                  <a:schemeClr val="tx2"/>
                </a:solidFill>
                <a:latin typeface="Century Gothic" panose="020B0502020202020204" pitchFamily="34" charset="0"/>
              </a:rPr>
              <a:t>Zabezpečenie prevádzky predmetu projektu</a:t>
            </a:r>
            <a:r>
              <a:rPr lang="pl-PL" sz="1600" dirty="0">
                <a:solidFill>
                  <a:schemeClr val="tx2"/>
                </a:solidFill>
                <a:latin typeface="Century Gothic" panose="020B0502020202020204" pitchFamily="34" charset="0"/>
              </a:rPr>
              <a:t>	</a:t>
            </a:r>
            <a:endParaRPr lang="sk-SK" sz="1600" dirty="0">
              <a:solidFill>
                <a:schemeClr val="tx2"/>
              </a:solidFill>
              <a:latin typeface="Century Gothic" panose="020B0502020202020204" pitchFamily="34" charset="0"/>
            </a:endParaRPr>
          </a:p>
        </p:txBody>
      </p:sp>
      <p:sp>
        <p:nvSpPr>
          <p:cNvPr id="12" name="BlokTextu 11"/>
          <p:cNvSpPr txBox="1"/>
          <p:nvPr/>
        </p:nvSpPr>
        <p:spPr>
          <a:xfrm>
            <a:off x="457200" y="5697736"/>
            <a:ext cx="4862513" cy="307777"/>
          </a:xfrm>
          <a:prstGeom prst="rect">
            <a:avLst/>
          </a:prstGeom>
          <a:noFill/>
        </p:spPr>
        <p:txBody>
          <a:bodyPr wrap="square" rtlCol="0">
            <a:spAutoFit/>
          </a:bodyPr>
          <a:lstStyle/>
          <a:p>
            <a:r>
              <a:rPr lang="sk-SK" sz="1400" b="1" dirty="0" smtClean="0">
                <a:latin typeface="Century Gothic" panose="020B0502020202020204" pitchFamily="34" charset="0"/>
              </a:rPr>
              <a:t>B.  PODMIENKY POSKYTNUTIA PRÍSPEVKU</a:t>
            </a:r>
            <a:endParaRPr lang="sk-SK" sz="1400" b="1" dirty="0">
              <a:latin typeface="Century Gothic" panose="020B0502020202020204" pitchFamily="34" charset="0"/>
            </a:endParaRPr>
          </a:p>
        </p:txBody>
      </p:sp>
    </p:spTree>
    <p:extLst>
      <p:ext uri="{BB962C8B-B14F-4D97-AF65-F5344CB8AC3E}">
        <p14:creationId xmlns:p14="http://schemas.microsoft.com/office/powerpoint/2010/main" val="1832658213"/>
      </p:ext>
    </p:extLst>
  </p:cSld>
  <p:clrMapOvr>
    <a:masterClrMapping/>
  </p:clrMapOvr>
</p:sld>
</file>

<file path=ppt/theme/theme1.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400" b="1" dirty="0" smtClean="0">
            <a:latin typeface="Century Gothic" panose="020B0502020202020204" pitchFamily="34" charset="0"/>
          </a:defRPr>
        </a:defPPr>
      </a:lstStyle>
    </a:txDef>
  </a:objectDefaults>
  <a:extraClrScheme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2261</TotalTime>
  <Words>2385</Words>
  <Application>Microsoft Office PowerPoint</Application>
  <PresentationFormat>Prezentácia na obrazovke (4:3)</PresentationFormat>
  <Paragraphs>384</Paragraphs>
  <Slides>38</Slides>
  <Notes>0</Notes>
  <HiddenSlides>0</HiddenSlides>
  <MMClips>0</MMClips>
  <ScaleCrop>false</ScaleCrop>
  <HeadingPairs>
    <vt:vector size="4" baseType="variant">
      <vt:variant>
        <vt:lpstr>Motív</vt:lpstr>
      </vt:variant>
      <vt:variant>
        <vt:i4>1</vt:i4>
      </vt:variant>
      <vt:variant>
        <vt:lpstr>Nadpisy snímok</vt:lpstr>
      </vt:variant>
      <vt:variant>
        <vt:i4>38</vt:i4>
      </vt:variant>
    </vt:vector>
  </HeadingPairs>
  <TitlesOfParts>
    <vt:vector size="39" baseType="lpstr">
      <vt:lpstr>Motív Office</vt:lpstr>
      <vt:lpstr>Prezentácia programu PowerPoint</vt:lpstr>
      <vt:lpstr>Prezentácia programu PowerPoint</vt:lpstr>
      <vt:lpstr>Prezentácia programu PowerPoint</vt:lpstr>
      <vt:lpstr>A. Formálne náležitosti výzvy</vt:lpstr>
      <vt:lpstr>B. Podmienky poskytnutia príspevku</vt:lpstr>
      <vt:lpstr>I. Oprávnenosť žiadateľa</vt:lpstr>
      <vt:lpstr>I. Oprávnenosť žiadateľa</vt:lpstr>
      <vt:lpstr>Prezentácia programu PowerPoint</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 Oprávnenosť aktivít realizácie projektu</vt:lpstr>
      <vt:lpstr>III. Oprávnenosť výdavkov realizácie projektu</vt:lpstr>
      <vt:lpstr>III. Oprávnenosť výdavkov realizácie projektu</vt:lpstr>
      <vt:lpstr>III. Oprávnenosť výdavkov realizácie projektu</vt:lpstr>
      <vt:lpstr>III. Oprávnenosť výdavkov realizácie projektu</vt:lpstr>
      <vt:lpstr>III. Oprávnenosť výdavkov realizácie projektu</vt:lpstr>
      <vt:lpstr>IV. Oprávnenosť miesta realizácie projektu</vt:lpstr>
      <vt:lpstr>V. Kritériá pre výber projektov</vt:lpstr>
      <vt:lpstr>VI. Spôsob financovania</vt:lpstr>
      <vt:lpstr>VII. Podmienky poskytnutia príspevku  vyplývajúceho z osobitných predpisov</vt:lpstr>
      <vt:lpstr>VIII. Ďalšie podmienky poskytnutia príspevku</vt:lpstr>
      <vt:lpstr>VIII. Ďalšie podmienky poskytnutia príspevku</vt:lpstr>
      <vt:lpstr>VIII. Ďalšie podmienky poskytnutia príspevku</vt:lpstr>
      <vt:lpstr>VIII. Ďalšie podmienky poskytnutia príspevku</vt:lpstr>
      <vt:lpstr>VIII. Ďalšie podmienky poskytnutia príspevku</vt:lpstr>
      <vt:lpstr>VIII. Ďalšie podmienky poskytnutia príspevku</vt:lpstr>
      <vt:lpstr>Prezentácia programu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Milosovic Rastislav-1</dc:creator>
  <cp:lastModifiedBy>Kriglerova Monika</cp:lastModifiedBy>
  <cp:revision>183</cp:revision>
  <dcterms:created xsi:type="dcterms:W3CDTF">2016-08-05T11:05:43Z</dcterms:created>
  <dcterms:modified xsi:type="dcterms:W3CDTF">2016-08-10T09:55:41Z</dcterms:modified>
</cp:coreProperties>
</file>