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342" r:id="rId2"/>
    <p:sldId id="343" r:id="rId3"/>
    <p:sldId id="333" r:id="rId4"/>
    <p:sldId id="335" r:id="rId5"/>
    <p:sldId id="337" r:id="rId6"/>
    <p:sldId id="340" r:id="rId7"/>
    <p:sldId id="339" r:id="rId8"/>
    <p:sldId id="341" r:id="rId9"/>
    <p:sldId id="295" r:id="rId10"/>
    <p:sldId id="296" r:id="rId11"/>
    <p:sldId id="266" r:id="rId12"/>
    <p:sldId id="336" r:id="rId13"/>
    <p:sldId id="297" r:id="rId14"/>
    <p:sldId id="299" r:id="rId15"/>
    <p:sldId id="300" r:id="rId16"/>
    <p:sldId id="301" r:id="rId17"/>
    <p:sldId id="302" r:id="rId18"/>
    <p:sldId id="304" r:id="rId19"/>
    <p:sldId id="303" r:id="rId20"/>
    <p:sldId id="305" r:id="rId21"/>
    <p:sldId id="306" r:id="rId22"/>
    <p:sldId id="307" r:id="rId23"/>
    <p:sldId id="308" r:id="rId24"/>
    <p:sldId id="309" r:id="rId25"/>
    <p:sldId id="310" r:id="rId26"/>
    <p:sldId id="311" r:id="rId27"/>
    <p:sldId id="312" r:id="rId28"/>
    <p:sldId id="314" r:id="rId29"/>
    <p:sldId id="315" r:id="rId30"/>
    <p:sldId id="316" r:id="rId31"/>
    <p:sldId id="317" r:id="rId32"/>
    <p:sldId id="318" r:id="rId33"/>
    <p:sldId id="319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73" autoAdjust="0"/>
  </p:normalViewPr>
  <p:slideViewPr>
    <p:cSldViewPr>
      <p:cViewPr>
        <p:scale>
          <a:sx n="100" d="100"/>
          <a:sy n="100" d="100"/>
        </p:scale>
        <p:origin x="-1212" y="-2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hlavičk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Zástupný symbol dátum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4B4C4C-B7EA-41EE-987D-31616C9E0FEB}" type="datetimeFigureOut">
              <a:rPr lang="en-US" smtClean="0"/>
              <a:t>8/10/2016</a:t>
            </a:fld>
            <a:endParaRPr lang="en-US"/>
          </a:p>
        </p:txBody>
      </p:sp>
      <p:sp>
        <p:nvSpPr>
          <p:cNvPr id="4" name="Zástupný symbol obrazu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Zástupný symbol poznámo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DF481-1CA0-4DE1-9D84-639567F1D9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9773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 smtClean="0"/>
              <a:t>Upravte štýl predlohy podnadpisov</a:t>
            </a:r>
            <a:endParaRPr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D1CAD-33EB-481C-A467-7F3A2149B3DC}" type="datetimeFigureOut">
              <a:rPr lang="en-US" smtClean="0"/>
              <a:t>8/10/2016</a:t>
            </a:fld>
            <a:endParaRPr lang="en-US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B8596-E9E1-48FA-8CF0-7579E1E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905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D1CAD-33EB-481C-A467-7F3A2149B3DC}" type="datetimeFigureOut">
              <a:rPr lang="en-US" smtClean="0"/>
              <a:t>8/10/2016</a:t>
            </a:fld>
            <a:endParaRPr lang="en-US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B8596-E9E1-48FA-8CF0-7579E1E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755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D1CAD-33EB-481C-A467-7F3A2149B3DC}" type="datetimeFigureOut">
              <a:rPr lang="en-US" smtClean="0"/>
              <a:t>8/10/2016</a:t>
            </a:fld>
            <a:endParaRPr lang="en-US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B8596-E9E1-48FA-8CF0-7579E1E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673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D1CAD-33EB-481C-A467-7F3A2149B3DC}" type="datetimeFigureOut">
              <a:rPr lang="en-US" smtClean="0"/>
              <a:t>8/10/2016</a:t>
            </a:fld>
            <a:endParaRPr lang="en-US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B8596-E9E1-48FA-8CF0-7579E1E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059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D1CAD-33EB-481C-A467-7F3A2149B3DC}" type="datetimeFigureOut">
              <a:rPr lang="en-US" smtClean="0"/>
              <a:t>8/10/2016</a:t>
            </a:fld>
            <a:endParaRPr lang="en-US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B8596-E9E1-48FA-8CF0-7579E1E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031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D1CAD-33EB-481C-A467-7F3A2149B3DC}" type="datetimeFigureOut">
              <a:rPr lang="en-US" smtClean="0"/>
              <a:t>8/10/2016</a:t>
            </a:fld>
            <a:endParaRPr lang="en-US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B8596-E9E1-48FA-8CF0-7579E1E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443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5" name="Zástupný symbol tex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D1CAD-33EB-481C-A467-7F3A2149B3DC}" type="datetimeFigureOut">
              <a:rPr lang="en-US" smtClean="0"/>
              <a:t>8/10/2016</a:t>
            </a:fld>
            <a:endParaRPr lang="en-US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B8596-E9E1-48FA-8CF0-7579E1E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118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D1CAD-33EB-481C-A467-7F3A2149B3DC}" type="datetimeFigureOut">
              <a:rPr lang="en-US" smtClean="0"/>
              <a:t>8/10/2016</a:t>
            </a:fld>
            <a:endParaRPr lang="en-US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B8596-E9E1-48FA-8CF0-7579E1E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562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D1CAD-33EB-481C-A467-7F3A2149B3DC}" type="datetimeFigureOut">
              <a:rPr lang="en-US" smtClean="0"/>
              <a:t>8/10/2016</a:t>
            </a:fld>
            <a:endParaRPr lang="en-US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B8596-E9E1-48FA-8CF0-7579E1E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198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D1CAD-33EB-481C-A467-7F3A2149B3DC}" type="datetimeFigureOut">
              <a:rPr lang="en-US" smtClean="0"/>
              <a:t>8/10/2016</a:t>
            </a:fld>
            <a:endParaRPr lang="en-US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B8596-E9E1-48FA-8CF0-7579E1E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328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D1CAD-33EB-481C-A467-7F3A2149B3DC}" type="datetimeFigureOut">
              <a:rPr lang="en-US" smtClean="0"/>
              <a:t>8/10/2016</a:t>
            </a:fld>
            <a:endParaRPr lang="en-US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B8596-E9E1-48FA-8CF0-7579E1E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889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nadpi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BD1CAD-33EB-481C-A467-7F3A2149B3DC}" type="datetimeFigureOut">
              <a:rPr lang="en-US" smtClean="0"/>
              <a:t>8/10/2016</a:t>
            </a:fld>
            <a:endParaRPr lang="en-US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B8596-E9E1-48FA-8CF0-7579E1E3D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735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ok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6072188"/>
            <a:ext cx="7143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2"/>
          <p:cNvSpPr/>
          <p:nvPr/>
        </p:nvSpPr>
        <p:spPr>
          <a:xfrm>
            <a:off x="0" y="-1"/>
            <a:ext cx="9144000" cy="5864225"/>
          </a:xfrm>
          <a:prstGeom prst="rect">
            <a:avLst/>
          </a:prstGeom>
          <a:solidFill>
            <a:srgbClr val="007AC0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sk-SK"/>
          </a:p>
        </p:txBody>
      </p:sp>
      <p:pic>
        <p:nvPicPr>
          <p:cNvPr id="12" name="Picture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2" y="2262790"/>
            <a:ext cx="4095735" cy="1551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08714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82054" y="548680"/>
            <a:ext cx="7772400" cy="864095"/>
          </a:xfrm>
        </p:spPr>
        <p:txBody>
          <a:bodyPr>
            <a:noAutofit/>
          </a:bodyPr>
          <a:lstStyle/>
          <a:p>
            <a:r>
              <a:rPr lang="sk-SK" sz="2800" b="1" dirty="0">
                <a:solidFill>
                  <a:schemeClr val="tx2"/>
                </a:solidFill>
                <a:latin typeface="Century Gothic" panose="020B0502020202020204" pitchFamily="34" charset="0"/>
              </a:rPr>
              <a:t>D</a:t>
            </a:r>
            <a:r>
              <a:rPr lang="sk-SK" sz="28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 Povinné prílohy </a:t>
            </a:r>
            <a:r>
              <a:rPr lang="sk-SK" sz="2800" b="1" dirty="0">
                <a:solidFill>
                  <a:schemeClr val="tx2"/>
                </a:solidFill>
                <a:latin typeface="Century Gothic" panose="020B0502020202020204" pitchFamily="34" charset="0"/>
              </a:rPr>
              <a:t>žiadostí o poskytnutie nenávratného finančného príspevku</a:t>
            </a:r>
            <a:endParaRPr lang="en-US" sz="28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ok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6072188"/>
            <a:ext cx="7143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Zástupný symbol obsahu 2"/>
          <p:cNvSpPr txBox="1">
            <a:spLocks/>
          </p:cNvSpPr>
          <p:nvPr/>
        </p:nvSpPr>
        <p:spPr>
          <a:xfrm>
            <a:off x="542925" y="1701701"/>
            <a:ext cx="8229600" cy="38878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88975">
              <a:buClr>
                <a:schemeClr val="accent1"/>
              </a:buClr>
              <a:tabLst>
                <a:tab pos="2154238" algn="l"/>
              </a:tabLst>
              <a:defRPr/>
            </a:pP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Príloha 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č.10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ŽoNFP 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Dokumentácia k oprávneným výdavkom</a:t>
            </a:r>
            <a:endParaRPr lang="sk-SK" alt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l" defTabSz="688975">
              <a:buClr>
                <a:schemeClr val="accent1"/>
              </a:buClr>
              <a:tabLst>
                <a:tab pos="2154238" algn="l"/>
              </a:tabLst>
              <a:defRPr/>
            </a:pP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Príloha 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č.11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ŽoNFP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	Odborné stanovisko okresného úradu</a:t>
            </a:r>
            <a:endParaRPr lang="sk-SK" alt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l" defTabSz="688975">
              <a:buClr>
                <a:schemeClr val="accent1"/>
              </a:buClr>
              <a:tabLst>
                <a:tab pos="2154238" algn="l"/>
              </a:tabLst>
              <a:defRPr/>
            </a:pP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Príloha 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č.12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ŽoNFP 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  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Podrobný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rozpočet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projektu</a:t>
            </a:r>
          </a:p>
          <a:p>
            <a:pPr algn="l" defTabSz="688975">
              <a:buClr>
                <a:schemeClr val="accent1"/>
              </a:buClr>
              <a:tabLst>
                <a:tab pos="2154238" algn="l"/>
              </a:tabLst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Príloha č.13 ŽoNFP   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Doklad preukazujúci vysporiadanie majetkovo-právnych 	vzťahov</a:t>
            </a:r>
          </a:p>
          <a:p>
            <a:pPr algn="l" defTabSz="688975">
              <a:buClr>
                <a:schemeClr val="accent1"/>
              </a:buClr>
              <a:tabLst>
                <a:tab pos="2154238" algn="l"/>
              </a:tabLst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Príloha č.14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ŽoNFP 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  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Potvrdenie miestne príslušného inšpektorátu práce</a:t>
            </a:r>
          </a:p>
          <a:p>
            <a:pPr algn="l" defTabSz="688975">
              <a:buClr>
                <a:schemeClr val="accent1"/>
              </a:buClr>
              <a:tabLst>
                <a:tab pos="2154238" algn="l"/>
              </a:tabLst>
              <a:defRPr/>
            </a:pP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Príloha 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č.15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ŽoNFP   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Dokumenty preukazujúce oprávnenosť z hľadiska plnenia 	požiadaviek v oblasti posudzovania vplyvov na ŽP</a:t>
            </a:r>
            <a:endParaRPr lang="sk-SK" alt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l" defTabSz="688975">
              <a:buClr>
                <a:schemeClr val="accent1"/>
              </a:buClr>
              <a:tabLst>
                <a:tab pos="2154238" algn="l"/>
              </a:tabLst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Príloha č.16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ŽoNFP 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Finančná analýza</a:t>
            </a:r>
            <a:endParaRPr lang="sk-SK" alt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l" defTabSz="688975">
              <a:buClr>
                <a:schemeClr val="accent1"/>
              </a:buClr>
              <a:tabLst>
                <a:tab pos="2154238" algn="l"/>
              </a:tabLst>
              <a:defRPr/>
            </a:pP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Príloha 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č.17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ŽoNFP 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Ukazovatele finančnej situácie žiadateľa                  </a:t>
            </a:r>
          </a:p>
          <a:p>
            <a:pPr algn="l" defTabSz="688975">
              <a:buClr>
                <a:schemeClr val="accent1"/>
              </a:buClr>
              <a:tabLst>
                <a:tab pos="2154238" algn="l"/>
              </a:tabLst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Príloha č.18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ŽoNFP 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Preukázanie kritérií počiatočnej investície</a:t>
            </a:r>
            <a:endParaRPr lang="sk-SK" alt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l">
              <a:lnSpc>
                <a:spcPct val="90000"/>
              </a:lnSpc>
              <a:buSzPct val="100000"/>
            </a:pPr>
            <a:endParaRPr lang="sk-SK" altLang="sk-SK" sz="20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40626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ok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6072188"/>
            <a:ext cx="7143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BlokTextu 10"/>
          <p:cNvSpPr txBox="1"/>
          <p:nvPr/>
        </p:nvSpPr>
        <p:spPr>
          <a:xfrm>
            <a:off x="457200" y="5697736"/>
            <a:ext cx="48625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b="1" dirty="0">
                <a:latin typeface="Century Gothic" panose="020B0502020202020204" pitchFamily="34" charset="0"/>
              </a:rPr>
              <a:t>C</a:t>
            </a:r>
            <a:r>
              <a:rPr lang="sk-SK" sz="1400" b="1" dirty="0" smtClean="0">
                <a:latin typeface="Century Gothic" panose="020B0502020202020204" pitchFamily="34" charset="0"/>
              </a:rPr>
              <a:t>.  POVINNÉ PRÍLOHY ŽoNFP</a:t>
            </a:r>
            <a:endParaRPr lang="sk-SK" sz="1400" b="1" dirty="0">
              <a:latin typeface="Century Gothic" panose="020B0502020202020204" pitchFamily="34" charset="0"/>
            </a:endParaRPr>
          </a:p>
        </p:txBody>
      </p:sp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310611"/>
            <a:ext cx="8004094" cy="794387"/>
          </a:xfrm>
        </p:spPr>
        <p:txBody>
          <a:bodyPr>
            <a:noAutofit/>
          </a:bodyPr>
          <a:lstStyle/>
          <a:p>
            <a:pPr algn="l" defTabSz="627063"/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Príloha č.1 ŽoNFP Opis projektu</a:t>
            </a:r>
            <a:endParaRPr lang="en-US" sz="2600" b="1" dirty="0"/>
          </a:p>
        </p:txBody>
      </p:sp>
      <p:sp>
        <p:nvSpPr>
          <p:cNvPr id="13" name="Zástupný symbol obsahu 2"/>
          <p:cNvSpPr txBox="1">
            <a:spLocks/>
          </p:cNvSpPr>
          <p:nvPr/>
        </p:nvSpPr>
        <p:spPr>
          <a:xfrm>
            <a:off x="440864" y="1104998"/>
            <a:ext cx="8229600" cy="45927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Vypracúva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žiadateľ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</a:rPr>
              <a:t>			       	</a:t>
            </a: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Záväzný formulár: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 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áno</a:t>
            </a: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endParaRPr lang="sk-SK" altLang="sk-SK" sz="16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Forma predloženia: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 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listinná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(originál) a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elektronická (kópia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)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na CD/DVD a cez 	ITMS2014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+</a:t>
            </a:r>
          </a:p>
          <a:p>
            <a:pPr algn="just">
              <a:tabLst>
                <a:tab pos="1879600" algn="l"/>
              </a:tabLst>
              <a:defRPr/>
            </a:pPr>
            <a:endParaRPr lang="sk-SK" altLang="sk-SK" sz="1600" b="1" dirty="0" smtClean="0">
              <a:solidFill>
                <a:schemeClr val="accent2"/>
              </a:solidFill>
              <a:latin typeface="Century Gothic" panose="020B0502020202020204" pitchFamily="34" charset="0"/>
            </a:endParaRPr>
          </a:p>
          <a:p>
            <a:pPr algn="just">
              <a:tabLst>
                <a:tab pos="1879600" algn="l"/>
              </a:tabLst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Podklad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pre posúdenie splnenia podmienok poskytnutia príspevku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Podmienka, že výdavky projektu sú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oprávnené;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Podmienka splnenia kritérií kritéria pre výber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projektov;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Podmienky týkajúce sa štátnej pomoci a vyplývajúce zo schém štátnej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pomoci;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Minimálna a maximálna výška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príspevku.</a:t>
            </a:r>
          </a:p>
          <a:p>
            <a:pPr algn="just">
              <a:buClr>
                <a:schemeClr val="accent1"/>
              </a:buClr>
              <a:tabLst>
                <a:tab pos="1879600" algn="l"/>
              </a:tabLst>
              <a:defRPr/>
            </a:pPr>
            <a:endParaRPr lang="sk-SK" sz="16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buClr>
                <a:schemeClr val="accent1"/>
              </a:buClr>
              <a:tabLst>
                <a:tab pos="1879600" algn="l"/>
              </a:tabLst>
              <a:defRPr/>
            </a:pPr>
            <a:r>
              <a:rPr 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Cieľom </a:t>
            </a:r>
            <a:r>
              <a:rPr 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Opisu projektu je popísať údaje a informácie o projekte v nadväznosti na údaje uvedené vo formulári ŽoNFP, resp. poskytnúť údaje nevyhnutné k preukázaniu naplnenia podmienok poskytnutia príspevku.</a:t>
            </a:r>
          </a:p>
          <a:p>
            <a:pPr marL="450850" lvl="1" indent="-276225" algn="just">
              <a:defRPr/>
            </a:pPr>
            <a:endParaRPr lang="pl-PL" sz="29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49654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ok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6072188"/>
            <a:ext cx="7143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BlokTextu 10"/>
          <p:cNvSpPr txBox="1"/>
          <p:nvPr/>
        </p:nvSpPr>
        <p:spPr>
          <a:xfrm>
            <a:off x="457200" y="5697736"/>
            <a:ext cx="48625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b="1" dirty="0">
                <a:latin typeface="Century Gothic" panose="020B0502020202020204" pitchFamily="34" charset="0"/>
              </a:rPr>
              <a:t>C</a:t>
            </a:r>
            <a:r>
              <a:rPr lang="sk-SK" sz="1400" b="1" dirty="0" smtClean="0">
                <a:latin typeface="Century Gothic" panose="020B0502020202020204" pitchFamily="34" charset="0"/>
              </a:rPr>
              <a:t>.  POVINNÉ PRÍLOHY ŽoNFP</a:t>
            </a:r>
            <a:endParaRPr lang="sk-SK" sz="1400" b="1" dirty="0">
              <a:latin typeface="Century Gothic" panose="020B0502020202020204" pitchFamily="34" charset="0"/>
            </a:endParaRPr>
          </a:p>
        </p:txBody>
      </p:sp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310611"/>
            <a:ext cx="8004094" cy="794387"/>
          </a:xfrm>
        </p:spPr>
        <p:txBody>
          <a:bodyPr>
            <a:noAutofit/>
          </a:bodyPr>
          <a:lstStyle/>
          <a:p>
            <a:pPr algn="l" defTabSz="627063"/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Príloha č.1 ŽoNFP Opis projektu</a:t>
            </a:r>
            <a:endParaRPr lang="en-US" sz="2600" b="1" dirty="0"/>
          </a:p>
        </p:txBody>
      </p:sp>
      <p:sp>
        <p:nvSpPr>
          <p:cNvPr id="13" name="Zástupný symbol obsahu 2"/>
          <p:cNvSpPr txBox="1">
            <a:spLocks/>
          </p:cNvSpPr>
          <p:nvPr/>
        </p:nvSpPr>
        <p:spPr>
          <a:xfrm>
            <a:off x="440864" y="1492150"/>
            <a:ext cx="8229600" cy="3809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804863">
              <a:spcBef>
                <a:spcPts val="1200"/>
              </a:spcBef>
              <a:spcAft>
                <a:spcPts val="1200"/>
              </a:spcAft>
              <a:tabLst>
                <a:tab pos="2066925" algn="l"/>
              </a:tabLst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Časti Opisu projektu</a:t>
            </a: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endParaRPr lang="sk-SK" alt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lvl="1" indent="-342900" algn="just">
              <a:buClr>
                <a:schemeClr val="accent1"/>
              </a:buClr>
              <a:buFont typeface="+mj-lt"/>
              <a:buAutoNum type="arabicPeriod"/>
              <a:tabLst>
                <a:tab pos="1879600" algn="l"/>
              </a:tabLst>
              <a:defRPr/>
            </a:pP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Súlad projektu s cieľmi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RIS3.</a:t>
            </a:r>
            <a:endParaRPr lang="sk-SK" alt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lvl="1" indent="-342900" algn="just">
              <a:buClr>
                <a:schemeClr val="accent1"/>
              </a:buClr>
              <a:buFont typeface="+mj-lt"/>
              <a:buAutoNum type="arabicPeriod"/>
              <a:tabLst>
                <a:tab pos="1879600" algn="l"/>
              </a:tabLst>
              <a:defRPr/>
            </a:pP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Identifikácia stupňa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inovácie.</a:t>
            </a:r>
            <a:endParaRPr lang="sk-SK" alt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lvl="1" indent="-342900" algn="just">
              <a:buClr>
                <a:schemeClr val="accent1"/>
              </a:buClr>
              <a:buFont typeface="+mj-lt"/>
              <a:buAutoNum type="arabicPeriod"/>
              <a:tabLst>
                <a:tab pos="1879600" algn="l"/>
              </a:tabLst>
              <a:defRPr/>
            </a:pP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Prehľad regionálnej investičnej pomoci poskytnutej žiadateľovi na úrovni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skupiny.</a:t>
            </a:r>
            <a:endParaRPr lang="sk-SK" alt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lvl="1" indent="-342900" algn="just">
              <a:buClr>
                <a:schemeClr val="accent1"/>
              </a:buClr>
              <a:buFont typeface="+mj-lt"/>
              <a:buAutoNum type="arabicPeriod"/>
              <a:tabLst>
                <a:tab pos="1879600" algn="l"/>
              </a:tabLst>
              <a:defRPr/>
            </a:pP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Marketing a situácia na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trhu.</a:t>
            </a:r>
            <a:endParaRPr lang="sk-SK" alt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lvl="1" indent="-342900" algn="just">
              <a:buClr>
                <a:schemeClr val="accent1"/>
              </a:buClr>
              <a:buFont typeface="+mj-lt"/>
              <a:buAutoNum type="arabicPeriod"/>
              <a:tabLst>
                <a:tab pos="1879600" algn="l"/>
              </a:tabLst>
              <a:defRPr/>
            </a:pP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Spolupráca s inými MSP, zahraničnými podnikmi, zahraničnými subjektmi, inštitúciami výskumu a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vývoja.</a:t>
            </a:r>
            <a:endParaRPr lang="sk-SK" alt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lvl="1" indent="-342900" algn="just">
              <a:buClr>
                <a:schemeClr val="accent1"/>
              </a:buClr>
              <a:buFont typeface="+mj-lt"/>
              <a:buAutoNum type="arabicPeriod"/>
              <a:tabLst>
                <a:tab pos="1879600" algn="l"/>
              </a:tabLst>
              <a:defRPr/>
            </a:pP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Popis vstupov do finančnej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analýzy.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</a:rPr>
              <a:t>			       	</a:t>
            </a:r>
          </a:p>
          <a:p>
            <a:pPr marL="450850" lvl="1" indent="-276225" algn="just">
              <a:defRPr/>
            </a:pPr>
            <a:endParaRPr lang="pl-PL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8051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ok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6072188"/>
            <a:ext cx="7143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BlokTextu 10"/>
          <p:cNvSpPr txBox="1"/>
          <p:nvPr/>
        </p:nvSpPr>
        <p:spPr>
          <a:xfrm>
            <a:off x="457200" y="5697736"/>
            <a:ext cx="48625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b="1" dirty="0">
                <a:latin typeface="Century Gothic" panose="020B0502020202020204" pitchFamily="34" charset="0"/>
              </a:rPr>
              <a:t>C</a:t>
            </a:r>
            <a:r>
              <a:rPr lang="sk-SK" sz="1400" b="1" dirty="0" smtClean="0">
                <a:latin typeface="Century Gothic" panose="020B0502020202020204" pitchFamily="34" charset="0"/>
              </a:rPr>
              <a:t>.  POVINNÉ PRÍLOHY ŽoNFP</a:t>
            </a:r>
            <a:endParaRPr lang="sk-SK" sz="1400" b="1" dirty="0">
              <a:latin typeface="Century Gothic" panose="020B0502020202020204" pitchFamily="34" charset="0"/>
            </a:endParaRPr>
          </a:p>
        </p:txBody>
      </p:sp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310611"/>
            <a:ext cx="8004094" cy="1022790"/>
          </a:xfrm>
        </p:spPr>
        <p:txBody>
          <a:bodyPr>
            <a:noAutofit/>
          </a:bodyPr>
          <a:lstStyle/>
          <a:p>
            <a:pPr algn="l" defTabSz="627063"/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Príloha č. 2 ŽoNFP  Doklad preukazujúci právnu subjektivitu žiadateľa</a:t>
            </a:r>
            <a:endParaRPr lang="en-US" sz="2600" b="1" dirty="0"/>
          </a:p>
        </p:txBody>
      </p:sp>
      <p:sp>
        <p:nvSpPr>
          <p:cNvPr id="13" name="Zástupný symbol obsahu 2"/>
          <p:cNvSpPr txBox="1">
            <a:spLocks/>
          </p:cNvSpPr>
          <p:nvPr/>
        </p:nvSpPr>
        <p:spPr>
          <a:xfrm>
            <a:off x="440864" y="1473338"/>
            <a:ext cx="8229600" cy="422439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9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Vydáva</a:t>
            </a:r>
            <a:r>
              <a:rPr lang="sk-SK" altLang="sk-SK" sz="19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900" dirty="0">
                <a:solidFill>
                  <a:schemeClr val="tx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príslušný orgán / žiadateľ (v prípade </a:t>
            </a:r>
            <a:r>
              <a:rPr lang="sk-SK" altLang="sk-SK" sz="19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plnomocenstva</a:t>
            </a:r>
            <a:endParaRPr lang="sk-SK" altLang="sk-SK" sz="19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9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Záväzný </a:t>
            </a:r>
            <a:r>
              <a:rPr lang="sk-SK" altLang="sk-SK" sz="19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formulár</a:t>
            </a:r>
            <a:r>
              <a:rPr lang="sk-SK" altLang="sk-SK" sz="19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900" dirty="0">
                <a:solidFill>
                  <a:schemeClr val="tx2"/>
                </a:solidFill>
                <a:latin typeface="Century Gothic" panose="020B0502020202020204" pitchFamily="34" charset="0"/>
              </a:rPr>
              <a:t> 	</a:t>
            </a:r>
            <a:r>
              <a:rPr lang="sk-SK" altLang="sk-SK" sz="1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nie</a:t>
            </a:r>
            <a:endParaRPr lang="sk-SK" altLang="sk-SK" sz="19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9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Forma predloženia</a:t>
            </a:r>
            <a:r>
              <a:rPr lang="sk-SK" altLang="sk-SK" sz="19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900" dirty="0">
                <a:solidFill>
                  <a:schemeClr val="tx2"/>
                </a:solidFill>
                <a:latin typeface="Century Gothic" panose="020B0502020202020204" pitchFamily="34" charset="0"/>
              </a:rPr>
              <a:t> 	</a:t>
            </a:r>
            <a:r>
              <a:rPr lang="sk-SK" altLang="sk-SK" sz="1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listinná </a:t>
            </a:r>
            <a:r>
              <a:rPr lang="sk-SK" altLang="sk-SK" sz="1900" dirty="0">
                <a:solidFill>
                  <a:schemeClr val="tx2"/>
                </a:solidFill>
                <a:latin typeface="Century Gothic" panose="020B0502020202020204" pitchFamily="34" charset="0"/>
              </a:rPr>
              <a:t>(originál) a </a:t>
            </a:r>
            <a:r>
              <a:rPr lang="sk-SK" altLang="sk-SK" sz="1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elektronická (kópia</a:t>
            </a:r>
            <a:r>
              <a:rPr lang="sk-SK" altLang="sk-SK" sz="1900" dirty="0">
                <a:solidFill>
                  <a:schemeClr val="tx2"/>
                </a:solidFill>
                <a:latin typeface="Century Gothic" panose="020B0502020202020204" pitchFamily="34" charset="0"/>
              </a:rPr>
              <a:t>) </a:t>
            </a:r>
            <a:r>
              <a:rPr lang="sk-SK" altLang="sk-SK" sz="1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na CD/DVD a cez 	ITMS2014</a:t>
            </a:r>
            <a:r>
              <a:rPr lang="sk-SK" altLang="sk-SK" sz="1900" dirty="0">
                <a:solidFill>
                  <a:schemeClr val="tx2"/>
                </a:solidFill>
                <a:latin typeface="Century Gothic" panose="020B0502020202020204" pitchFamily="34" charset="0"/>
              </a:rPr>
              <a:t>+</a:t>
            </a:r>
          </a:p>
          <a:p>
            <a:pPr algn="just">
              <a:tabLst>
                <a:tab pos="1879600" algn="l"/>
              </a:tabLst>
              <a:defRPr/>
            </a:pPr>
            <a:r>
              <a:rPr lang="sk-SK" altLang="sk-SK" sz="19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Podklad pre posúdenie splnenia podmienok poskytnutia príspevku</a:t>
            </a:r>
            <a:r>
              <a:rPr lang="sk-SK" altLang="sk-SK" sz="19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</a:p>
          <a:p>
            <a:pPr marL="342900" indent="-34290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sk-SK" altLang="sk-SK" sz="1900" dirty="0">
                <a:solidFill>
                  <a:schemeClr val="tx2"/>
                </a:solidFill>
                <a:latin typeface="Century Gothic" panose="020B0502020202020204" pitchFamily="34" charset="0"/>
              </a:rPr>
              <a:t>Právna </a:t>
            </a:r>
            <a:r>
              <a:rPr lang="sk-SK" altLang="sk-SK" sz="1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forma;</a:t>
            </a:r>
          </a:p>
          <a:p>
            <a:pPr marL="342900" indent="-34290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sk-SK" altLang="sk-SK" sz="1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Podmienka </a:t>
            </a:r>
            <a:r>
              <a:rPr lang="sk-SK" altLang="sk-SK" sz="1900" dirty="0">
                <a:solidFill>
                  <a:schemeClr val="tx2"/>
                </a:solidFill>
                <a:latin typeface="Century Gothic" panose="020B0502020202020204" pitchFamily="34" charset="0"/>
              </a:rPr>
              <a:t>splnenia kritérií </a:t>
            </a:r>
            <a:r>
              <a:rPr lang="sk-SK" altLang="sk-SK" sz="1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pre </a:t>
            </a:r>
            <a:r>
              <a:rPr lang="sk-SK" altLang="sk-SK" sz="1900" dirty="0">
                <a:solidFill>
                  <a:schemeClr val="tx2"/>
                </a:solidFill>
                <a:latin typeface="Century Gothic" panose="020B0502020202020204" pitchFamily="34" charset="0"/>
              </a:rPr>
              <a:t>výber </a:t>
            </a:r>
            <a:r>
              <a:rPr lang="sk-SK" altLang="sk-SK" sz="1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projektov;</a:t>
            </a:r>
          </a:p>
          <a:p>
            <a:pPr marL="342900" indent="-34290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sk-SK" altLang="sk-SK" sz="1900" dirty="0">
                <a:solidFill>
                  <a:schemeClr val="tx2"/>
                </a:solidFill>
                <a:latin typeface="Century Gothic" panose="020B0502020202020204" pitchFamily="34" charset="0"/>
              </a:rPr>
              <a:t>Podmienky týkajúce sa štátnej pomoci a vyplývajúce zo schém štátnej </a:t>
            </a:r>
            <a:r>
              <a:rPr lang="sk-SK" altLang="sk-SK" sz="1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pomoci.</a:t>
            </a:r>
          </a:p>
          <a:p>
            <a:pPr algn="just">
              <a:buClr>
                <a:schemeClr val="accent1"/>
              </a:buClr>
              <a:tabLst>
                <a:tab pos="1879600" algn="l"/>
              </a:tabLst>
              <a:defRPr/>
            </a:pPr>
            <a:endParaRPr lang="sk-SK" sz="19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defRPr/>
            </a:pPr>
            <a:r>
              <a:rPr lang="sk-SK" altLang="sk-SK" sz="19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Predkladá sa jeden z nasledujúcich dokladov</a:t>
            </a:r>
            <a:r>
              <a:rPr lang="sk-SK" altLang="sk-SK" sz="19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:</a:t>
            </a:r>
          </a:p>
          <a:p>
            <a:pPr marL="319088" indent="-319088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itchFamily="2" charset="2"/>
              <a:buChar char="§"/>
              <a:defRPr/>
            </a:pPr>
            <a:r>
              <a:rPr lang="sk-SK" altLang="sk-SK" sz="1900" dirty="0">
                <a:solidFill>
                  <a:schemeClr val="tx2"/>
                </a:solidFill>
                <a:latin typeface="Century Gothic" panose="020B0502020202020204" pitchFamily="34" charset="0"/>
              </a:rPr>
              <a:t>výpis z Obchodného registra </a:t>
            </a:r>
            <a:r>
              <a:rPr lang="sk-SK" altLang="sk-SK" sz="1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SR,</a:t>
            </a:r>
          </a:p>
          <a:p>
            <a:pPr marL="319088" indent="-319088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itchFamily="2" charset="2"/>
              <a:buChar char="§"/>
              <a:defRPr/>
            </a:pPr>
            <a:r>
              <a:rPr lang="sk-SK" altLang="sk-SK" sz="1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výpis </a:t>
            </a:r>
            <a:r>
              <a:rPr lang="sk-SK" altLang="sk-SK" sz="1900" dirty="0">
                <a:solidFill>
                  <a:schemeClr val="tx2"/>
                </a:solidFill>
                <a:latin typeface="Century Gothic" panose="020B0502020202020204" pitchFamily="34" charset="0"/>
              </a:rPr>
              <a:t>zo Živnostenského registra </a:t>
            </a:r>
            <a:r>
              <a:rPr lang="sk-SK" altLang="sk-SK" sz="1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SR.</a:t>
            </a:r>
          </a:p>
          <a:p>
            <a:pPr marL="319088" indent="-319088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itchFamily="2" charset="2"/>
              <a:buChar char="§"/>
              <a:defRPr/>
            </a:pPr>
            <a:endParaRPr lang="sk-SK" altLang="sk-SK" sz="19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defRPr/>
            </a:pPr>
            <a:r>
              <a:rPr lang="sk-SK" altLang="sk-SK" sz="19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Doklad nesmie byť starší ako </a:t>
            </a:r>
            <a:r>
              <a:rPr lang="sk-SK" altLang="sk-SK" sz="19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6 mesiacov </a:t>
            </a:r>
            <a:r>
              <a:rPr lang="sk-SK" altLang="sk-SK" sz="19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ku dňu predloženia ŽoNFP</a:t>
            </a:r>
            <a:r>
              <a:rPr lang="sk-SK" altLang="sk-SK" sz="1900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, pričom žiadateľ v čase predkladania ŽoNFP musí mať v predmete podnikania zapísané činnosti v súlade so zameraním realizácie projektu.</a:t>
            </a:r>
          </a:p>
          <a:p>
            <a:pPr marL="450850" lvl="1" indent="-276225" algn="just">
              <a:defRPr/>
            </a:pPr>
            <a:endParaRPr lang="pl-PL" sz="29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39799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ok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6072188"/>
            <a:ext cx="7143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BlokTextu 10"/>
          <p:cNvSpPr txBox="1"/>
          <p:nvPr/>
        </p:nvSpPr>
        <p:spPr>
          <a:xfrm>
            <a:off x="457200" y="5697736"/>
            <a:ext cx="48625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b="1" dirty="0">
                <a:latin typeface="Century Gothic" panose="020B0502020202020204" pitchFamily="34" charset="0"/>
              </a:rPr>
              <a:t>C</a:t>
            </a:r>
            <a:r>
              <a:rPr lang="sk-SK" sz="1400" b="1" dirty="0" smtClean="0">
                <a:latin typeface="Century Gothic" panose="020B0502020202020204" pitchFamily="34" charset="0"/>
              </a:rPr>
              <a:t>.  POVINNÉ PRÍLOHY ŽoNFP</a:t>
            </a:r>
            <a:endParaRPr lang="sk-SK" sz="1400" b="1" dirty="0">
              <a:latin typeface="Century Gothic" panose="020B0502020202020204" pitchFamily="34" charset="0"/>
            </a:endParaRPr>
          </a:p>
        </p:txBody>
      </p:sp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310611"/>
            <a:ext cx="8004094" cy="794387"/>
          </a:xfrm>
        </p:spPr>
        <p:txBody>
          <a:bodyPr>
            <a:noAutofit/>
          </a:bodyPr>
          <a:lstStyle/>
          <a:p>
            <a:pPr algn="l" defTabSz="627063"/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Príloha č. 3 ŽoNFP Vyhlásenie o veľkosti podniku</a:t>
            </a:r>
            <a:endParaRPr lang="en-US" sz="2600" b="1" dirty="0"/>
          </a:p>
        </p:txBody>
      </p:sp>
      <p:sp>
        <p:nvSpPr>
          <p:cNvPr id="13" name="Zástupný symbol obsahu 2"/>
          <p:cNvSpPr txBox="1">
            <a:spLocks/>
          </p:cNvSpPr>
          <p:nvPr/>
        </p:nvSpPr>
        <p:spPr>
          <a:xfrm>
            <a:off x="440864" y="1104998"/>
            <a:ext cx="8229600" cy="4412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Vypracúv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a: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žiadateľ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</a:rPr>
              <a:t>			       	</a:t>
            </a: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Záväzný formulár: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áno</a:t>
            </a: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endParaRPr lang="sk-SK" altLang="sk-SK" sz="16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Forma predloženia: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listinná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(originál) a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elektronická (kópia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)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na CD/DVD a cez 	ITMS2014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+</a:t>
            </a:r>
          </a:p>
          <a:p>
            <a:pPr algn="just">
              <a:tabLst>
                <a:tab pos="1879600" algn="l"/>
              </a:tabLst>
              <a:defRPr/>
            </a:pPr>
            <a:endParaRPr lang="sk-SK" altLang="sk-SK" sz="1600" b="1" dirty="0" smtClean="0">
              <a:solidFill>
                <a:schemeClr val="accent2"/>
              </a:solidFill>
              <a:latin typeface="Century Gothic" panose="020B0502020202020204" pitchFamily="34" charset="0"/>
            </a:endParaRPr>
          </a:p>
          <a:p>
            <a:pPr algn="just">
              <a:tabLst>
                <a:tab pos="1879600" algn="l"/>
              </a:tabLst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Podklad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pre posúdenie splnenia podmienok poskytnutia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príspevku: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Podmienka, že výdavky projektu sú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oprávnené;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Podmienka splnenia kritérií kritéria pre výber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projektov;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Podmienky týkajúce sa štátnej pomoci a vyplývajúce zo schém štátnej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pomoci.</a:t>
            </a:r>
          </a:p>
          <a:p>
            <a:pPr algn="just">
              <a:buClr>
                <a:schemeClr val="accent1"/>
              </a:buClr>
              <a:tabLst>
                <a:tab pos="1879600" algn="l"/>
              </a:tabLst>
              <a:defRPr/>
            </a:pPr>
            <a:endParaRPr lang="sk-SK" sz="16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defRPr/>
            </a:pP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Predkladá sa jeden z nasledujúcich dokladov:</a:t>
            </a: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§"/>
              <a:defRPr/>
            </a:pP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modelové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vyhlásenie (MSP) - príloha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č. 3 ŽoNFP </a:t>
            </a:r>
            <a:endParaRPr lang="sk-SK" alt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§"/>
              <a:defRPr/>
            </a:pP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vyhlásenie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(veľký podnik) - príloha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č. 3 ŽoNFP</a:t>
            </a:r>
            <a:endParaRPr lang="sk-SK" alt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defRPr/>
            </a:pPr>
            <a:endParaRPr lang="sk-SK" altLang="sk-SK" sz="1800" b="1" dirty="0">
              <a:solidFill>
                <a:schemeClr val="tx2"/>
              </a:solidFill>
              <a:cs typeface="Arial" charset="0"/>
            </a:endParaRPr>
          </a:p>
          <a:p>
            <a:pPr marL="450850" lvl="1" indent="-276225" algn="just">
              <a:defRPr/>
            </a:pPr>
            <a:endParaRPr lang="pl-PL" sz="29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02612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ok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6072188"/>
            <a:ext cx="7143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BlokTextu 10"/>
          <p:cNvSpPr txBox="1"/>
          <p:nvPr/>
        </p:nvSpPr>
        <p:spPr>
          <a:xfrm>
            <a:off x="457200" y="5697736"/>
            <a:ext cx="48625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b="1" dirty="0">
                <a:latin typeface="Century Gothic" panose="020B0502020202020204" pitchFamily="34" charset="0"/>
              </a:rPr>
              <a:t>C</a:t>
            </a:r>
            <a:r>
              <a:rPr lang="sk-SK" sz="1400" b="1" dirty="0" smtClean="0">
                <a:latin typeface="Century Gothic" panose="020B0502020202020204" pitchFamily="34" charset="0"/>
              </a:rPr>
              <a:t>.  POVINNÉ PRÍLOHY ŽoNFP</a:t>
            </a:r>
            <a:endParaRPr lang="sk-SK" sz="1400" b="1" dirty="0">
              <a:latin typeface="Century Gothic" panose="020B0502020202020204" pitchFamily="34" charset="0"/>
            </a:endParaRPr>
          </a:p>
        </p:txBody>
      </p:sp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404664"/>
            <a:ext cx="8004094" cy="794387"/>
          </a:xfrm>
        </p:spPr>
        <p:txBody>
          <a:bodyPr>
            <a:noAutofit/>
          </a:bodyPr>
          <a:lstStyle/>
          <a:p>
            <a:pPr algn="l" defTabSz="627063"/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Príloha č. 4 ŽoNFP Potvrdenie miestne príslušného daňového úradu</a:t>
            </a:r>
            <a:endParaRPr lang="en-US" sz="2600" b="1" dirty="0"/>
          </a:p>
        </p:txBody>
      </p:sp>
      <p:sp>
        <p:nvSpPr>
          <p:cNvPr id="13" name="Zástupný symbol obsahu 2"/>
          <p:cNvSpPr txBox="1">
            <a:spLocks/>
          </p:cNvSpPr>
          <p:nvPr/>
        </p:nvSpPr>
        <p:spPr>
          <a:xfrm>
            <a:off x="440864" y="1412756"/>
            <a:ext cx="8229600" cy="410447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Vydáva</a:t>
            </a: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miestne príslušný daňový úrad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</a:rPr>
              <a:t>			       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Záväzný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formulár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 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nie</a:t>
            </a:r>
            <a:endParaRPr lang="sk-SK" altLang="sk-SK" sz="16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Forma predloženia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 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listinná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(originál) a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elektronická (kópia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)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na CD/DVD a cez 	ITMS2014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+</a:t>
            </a:r>
          </a:p>
          <a:p>
            <a:pPr algn="just">
              <a:tabLst>
                <a:tab pos="1879600" algn="l"/>
              </a:tabLst>
              <a:defRPr/>
            </a:pPr>
            <a:endParaRPr lang="sk-SK" altLang="sk-SK" sz="1600" b="1" dirty="0" smtClean="0">
              <a:solidFill>
                <a:schemeClr val="accent2"/>
              </a:solidFill>
              <a:latin typeface="Century Gothic" panose="020B0502020202020204" pitchFamily="34" charset="0"/>
            </a:endParaRPr>
          </a:p>
          <a:p>
            <a:pPr algn="just">
              <a:tabLst>
                <a:tab pos="1879600" algn="l"/>
              </a:tabLst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Podklad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pre posúdenie splnenia podmienok poskytnutia príspevku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pl-PL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Podmienka nebyť dlžníkom na </a:t>
            </a:r>
            <a:r>
              <a:rPr lang="pl-PL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daniach;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Podmienky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týkajúce sa štátnej pomoci a vyplývajúce zo schém štátnej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pomoci.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endParaRPr lang="sk-SK" sz="16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defRPr/>
            </a:pP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Predkladá sa 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potvrdenie</a:t>
            </a: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 </a:t>
            </a:r>
          </a:p>
          <a:p>
            <a:pPr marL="285750" indent="-285750" algn="just">
              <a:buFont typeface="Wingdings" panose="05000000000000000000" pitchFamily="2" charset="2"/>
              <a:buChar char="§"/>
              <a:defRPr/>
            </a:pP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daňového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úradu jasne stanovujúce, že žiadateľ (daňový subjekt) nie je daňovým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dlžníkom.</a:t>
            </a:r>
            <a:endParaRPr lang="sk-SK" altLang="sk-SK" sz="1600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endParaRPr lang="sk-SK" altLang="sk-SK" sz="1600" b="1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Doklad nesmie byť starší ako </a:t>
            </a: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6 mesiacov 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ku dňu jeho predloženia</a:t>
            </a: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.</a:t>
            </a:r>
            <a:endParaRPr lang="sk-SK" altLang="sk-SK" sz="1600" dirty="0" smtClean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endParaRPr lang="sk-SK" altLang="sk-SK" sz="1600" b="1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marL="450850" lvl="1" indent="-276225" algn="just">
              <a:defRPr/>
            </a:pPr>
            <a:endParaRPr lang="pl-PL" sz="29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84102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ok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6072188"/>
            <a:ext cx="7143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BlokTextu 10"/>
          <p:cNvSpPr txBox="1"/>
          <p:nvPr/>
        </p:nvSpPr>
        <p:spPr>
          <a:xfrm>
            <a:off x="457200" y="5697736"/>
            <a:ext cx="48625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b="1" dirty="0">
                <a:latin typeface="Century Gothic" panose="020B0502020202020204" pitchFamily="34" charset="0"/>
              </a:rPr>
              <a:t>C</a:t>
            </a:r>
            <a:r>
              <a:rPr lang="sk-SK" sz="1400" b="1" dirty="0" smtClean="0">
                <a:latin typeface="Century Gothic" panose="020B0502020202020204" pitchFamily="34" charset="0"/>
              </a:rPr>
              <a:t>.  POVINNÉ PRÍLOHY ŽoNFP</a:t>
            </a:r>
            <a:endParaRPr lang="sk-SK" sz="1400" b="1" dirty="0">
              <a:latin typeface="Century Gothic" panose="020B0502020202020204" pitchFamily="34" charset="0"/>
            </a:endParaRPr>
          </a:p>
        </p:txBody>
      </p:sp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340891"/>
            <a:ext cx="8004094" cy="794387"/>
          </a:xfrm>
        </p:spPr>
        <p:txBody>
          <a:bodyPr>
            <a:noAutofit/>
          </a:bodyPr>
          <a:lstStyle/>
          <a:p>
            <a:pPr algn="l" defTabSz="627063"/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Príloha č. 5 ŽoNFP Potvrdenie Sociálnej poisťovne</a:t>
            </a:r>
            <a:endParaRPr lang="en-US" sz="2600" b="1" dirty="0"/>
          </a:p>
        </p:txBody>
      </p:sp>
      <p:sp>
        <p:nvSpPr>
          <p:cNvPr id="13" name="Zástupný symbol obsahu 2"/>
          <p:cNvSpPr txBox="1">
            <a:spLocks/>
          </p:cNvSpPr>
          <p:nvPr/>
        </p:nvSpPr>
        <p:spPr>
          <a:xfrm>
            <a:off x="440864" y="1159958"/>
            <a:ext cx="8229600" cy="410447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Vydáva</a:t>
            </a: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Sociálna poisťovňa, pobočky Sociálnej poisťovne</a:t>
            </a: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Záväzný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formulár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 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nie</a:t>
            </a:r>
            <a:endParaRPr lang="sk-SK" altLang="sk-SK" sz="16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Forma predloženia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 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listinná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(originál) a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elektronická (kópia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)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na CD/DVD a cez 	ITMS2014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+</a:t>
            </a:r>
          </a:p>
          <a:p>
            <a:pPr algn="just">
              <a:tabLst>
                <a:tab pos="1879600" algn="l"/>
              </a:tabLst>
              <a:defRPr/>
            </a:pPr>
            <a:endParaRPr lang="sk-SK" altLang="sk-SK" sz="1600" b="1" dirty="0" smtClean="0">
              <a:solidFill>
                <a:schemeClr val="accent2"/>
              </a:solidFill>
              <a:latin typeface="Century Gothic" panose="020B0502020202020204" pitchFamily="34" charset="0"/>
            </a:endParaRPr>
          </a:p>
          <a:p>
            <a:pPr algn="just">
              <a:tabLst>
                <a:tab pos="1879600" algn="l"/>
              </a:tabLst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Podklad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pre posúdenie splnenia podmienok poskytnutia príspevku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pl-PL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Podmienka nebyť dlžníkom na </a:t>
            </a:r>
            <a:r>
              <a:rPr lang="pl-PL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daniach;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Podmienky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týkajúce sa štátnej pomoci a vyplývajúce zo schém štátnej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pomoci.</a:t>
            </a:r>
          </a:p>
          <a:p>
            <a:pPr algn="just">
              <a:buClr>
                <a:schemeClr val="accent1"/>
              </a:buClr>
              <a:tabLst>
                <a:tab pos="1879600" algn="l"/>
              </a:tabLst>
              <a:defRPr/>
            </a:pPr>
            <a:endParaRPr lang="sk-SK" sz="16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defRPr/>
            </a:pP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Predkladá sa 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potvrdenie</a:t>
            </a: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</a:p>
          <a:p>
            <a:pPr marL="285750" indent="-285750" algn="just">
              <a:buFont typeface="Wingdings" panose="05000000000000000000" pitchFamily="2" charset="2"/>
              <a:buChar char="§"/>
              <a:defRPr/>
            </a:pP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daňového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úradu jasne stanovujúce, že žiadateľ (daňový subjekt) nie je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dlžníkom na sociálnom poistení.</a:t>
            </a:r>
            <a:endParaRPr lang="sk-SK" altLang="sk-SK" sz="1600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endParaRPr lang="sk-SK" altLang="sk-SK" sz="1600" b="1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Doklad nesmie byť starší ako </a:t>
            </a: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6 mesiacov 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ku dňu jeho predloženia</a:t>
            </a: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.</a:t>
            </a:r>
            <a:endParaRPr lang="sk-SK" altLang="sk-SK" sz="1600" dirty="0" smtClean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endParaRPr lang="sk-SK" altLang="sk-SK" sz="1600" b="1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marL="450850" lvl="1" indent="-276225" algn="just">
              <a:defRPr/>
            </a:pPr>
            <a:endParaRPr lang="pl-PL" sz="29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21012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ok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6072188"/>
            <a:ext cx="7143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BlokTextu 10"/>
          <p:cNvSpPr txBox="1"/>
          <p:nvPr/>
        </p:nvSpPr>
        <p:spPr>
          <a:xfrm>
            <a:off x="457200" y="5697736"/>
            <a:ext cx="48625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b="1" dirty="0">
                <a:latin typeface="Century Gothic" panose="020B0502020202020204" pitchFamily="34" charset="0"/>
              </a:rPr>
              <a:t>C</a:t>
            </a:r>
            <a:r>
              <a:rPr lang="sk-SK" sz="1400" b="1" dirty="0" smtClean="0">
                <a:latin typeface="Century Gothic" panose="020B0502020202020204" pitchFamily="34" charset="0"/>
              </a:rPr>
              <a:t>.  POVINNÉ PRÍLOHY ŽoNFP</a:t>
            </a:r>
            <a:endParaRPr lang="sk-SK" sz="1400" b="1" dirty="0">
              <a:latin typeface="Century Gothic" panose="020B0502020202020204" pitchFamily="34" charset="0"/>
            </a:endParaRPr>
          </a:p>
        </p:txBody>
      </p:sp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380815"/>
            <a:ext cx="8004094" cy="794387"/>
          </a:xfrm>
        </p:spPr>
        <p:txBody>
          <a:bodyPr>
            <a:noAutofit/>
          </a:bodyPr>
          <a:lstStyle/>
          <a:p>
            <a:pPr algn="l" defTabSz="627063"/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Príloha č. 6 ŽoNFP Potvrdenie zdravotných poisťovní</a:t>
            </a:r>
            <a:endParaRPr lang="en-US" sz="2600" b="1" dirty="0"/>
          </a:p>
        </p:txBody>
      </p:sp>
      <p:sp>
        <p:nvSpPr>
          <p:cNvPr id="13" name="Zástupný symbol obsahu 2"/>
          <p:cNvSpPr txBox="1">
            <a:spLocks/>
          </p:cNvSpPr>
          <p:nvPr/>
        </p:nvSpPr>
        <p:spPr>
          <a:xfrm>
            <a:off x="440864" y="1254577"/>
            <a:ext cx="8379608" cy="43875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Vydáva</a:t>
            </a: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príslušná zdravotná poisťovňa, pobočky zdravotných poisťovní </a:t>
            </a: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Záväzný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formulár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 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nie</a:t>
            </a:r>
            <a:endParaRPr lang="sk-SK" altLang="sk-SK" sz="16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Forma predloženia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 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listinná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(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originál, </a:t>
            </a:r>
            <a:r>
              <a:rPr lang="sk-SK" altLang="sk-SK" sz="16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faximile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)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a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elektronická (kópia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)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na CD/DVD a 	cez ITMS2014+ </a:t>
            </a:r>
            <a:endParaRPr lang="sk-SK" alt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tabLst>
                <a:tab pos="1879600" algn="l"/>
              </a:tabLst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Podklad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pre posúdenie splnenia podmienok poskytnutia príspevku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pl-PL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Podmienka nebyť dlžníkom poistného na zdravotné </a:t>
            </a:r>
            <a:r>
              <a:rPr lang="pl-PL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poistenie;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Podmienky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týkajúce sa štátnej pomoci a vyplývajúce zo schém štátnej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pomoci.</a:t>
            </a:r>
          </a:p>
          <a:p>
            <a:pPr algn="just">
              <a:buClr>
                <a:schemeClr val="accent1"/>
              </a:buClr>
              <a:tabLst>
                <a:tab pos="1879600" algn="l"/>
              </a:tabLst>
              <a:defRPr/>
            </a:pPr>
            <a:endParaRPr lang="sk-SK" sz="16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defRPr/>
            </a:pP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Predkladá sa 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potvrdenie</a:t>
            </a: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 </a:t>
            </a:r>
          </a:p>
          <a:p>
            <a:pPr marL="285750" indent="-285750" algn="just">
              <a:buFont typeface="Wingdings" panose="05000000000000000000" pitchFamily="2" charset="2"/>
              <a:buChar char="§"/>
              <a:defRPr/>
            </a:pP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z 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každej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zdravotnej poisťovne, poskytujúcej verejné zdravotné poistenie v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SR o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tom, že žiadateľ nie je dlžníkom na zdravotnom poistení.</a:t>
            </a:r>
          </a:p>
          <a:p>
            <a:pPr algn="just">
              <a:defRPr/>
            </a:pPr>
            <a:endParaRPr lang="sk-SK" altLang="sk-SK" sz="1600" dirty="0" smtClean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Schválený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splátkový kalendár sa nepovažuje za splnenie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uvedenej podmienky. Neakceptovanie potvrdenia s výrokom: „vymáhané výkonom rozhodnutia“ a podobných užších špecifikácií.</a:t>
            </a:r>
          </a:p>
          <a:p>
            <a:pPr algn="just">
              <a:defRPr/>
            </a:pPr>
            <a:endParaRPr lang="sk-SK" altLang="sk-SK" sz="1600" b="1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Doklad 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nesmie byť starší ako </a:t>
            </a: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6 mesiacov 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ku dňu </a:t>
            </a: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predloženia ŽoNFP.</a:t>
            </a:r>
            <a:endParaRPr lang="sk-SK" altLang="sk-SK" sz="1600" b="1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marL="450850" lvl="1" indent="-276225" algn="just">
              <a:defRPr/>
            </a:pPr>
            <a:endParaRPr lang="pl-PL" sz="24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56554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ok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6072188"/>
            <a:ext cx="7143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BlokTextu 10"/>
          <p:cNvSpPr txBox="1"/>
          <p:nvPr/>
        </p:nvSpPr>
        <p:spPr>
          <a:xfrm>
            <a:off x="457200" y="5697736"/>
            <a:ext cx="48625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b="1" dirty="0">
                <a:latin typeface="Century Gothic" panose="020B0502020202020204" pitchFamily="34" charset="0"/>
              </a:rPr>
              <a:t>C</a:t>
            </a:r>
            <a:r>
              <a:rPr lang="sk-SK" sz="1400" b="1" dirty="0" smtClean="0">
                <a:latin typeface="Century Gothic" panose="020B0502020202020204" pitchFamily="34" charset="0"/>
              </a:rPr>
              <a:t>.  POVINNÉ PRÍLOHY ŽoNFP</a:t>
            </a:r>
            <a:endParaRPr lang="sk-SK" sz="1400" b="1" dirty="0">
              <a:latin typeface="Century Gothic" panose="020B0502020202020204" pitchFamily="34" charset="0"/>
            </a:endParaRPr>
          </a:p>
        </p:txBody>
      </p:sp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340891"/>
            <a:ext cx="8004094" cy="794387"/>
          </a:xfrm>
        </p:spPr>
        <p:txBody>
          <a:bodyPr>
            <a:noAutofit/>
          </a:bodyPr>
          <a:lstStyle/>
          <a:p>
            <a:pPr algn="l" defTabSz="627063"/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Príloha č. 7 ŽoNFP Účtovná závierka</a:t>
            </a:r>
            <a:endParaRPr lang="en-US" sz="2600" b="1" dirty="0"/>
          </a:p>
        </p:txBody>
      </p:sp>
      <p:sp>
        <p:nvSpPr>
          <p:cNvPr id="13" name="Zástupný symbol obsahu 2"/>
          <p:cNvSpPr txBox="1">
            <a:spLocks/>
          </p:cNvSpPr>
          <p:nvPr/>
        </p:nvSpPr>
        <p:spPr>
          <a:xfrm>
            <a:off x="440864" y="1214653"/>
            <a:ext cx="8229600" cy="440370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7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Vydáva</a:t>
            </a:r>
            <a:r>
              <a:rPr lang="sk-SK" altLang="sk-SK" sz="17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 	Finančná správa - sekcia daňových úradov, miestne 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	príslušný daňový 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úrad</a:t>
            </a: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7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Záväzný </a:t>
            </a:r>
            <a:r>
              <a:rPr lang="sk-SK" altLang="sk-SK" sz="17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formulár</a:t>
            </a:r>
            <a:r>
              <a:rPr lang="sk-SK" altLang="sk-SK" sz="17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 	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nie</a:t>
            </a:r>
            <a:endParaRPr lang="sk-SK" altLang="sk-SK" sz="17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7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Forma predloženia</a:t>
            </a:r>
            <a:r>
              <a:rPr lang="sk-SK" altLang="sk-SK" sz="17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 	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listinná 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(originál) a elektronická (kópia) na CD/DVD a cez 	ITMS2014+, 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postačuje aj zverejnenie 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dokumentu v registri 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	účtovných 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závierok</a:t>
            </a:r>
          </a:p>
          <a:p>
            <a:pPr algn="just">
              <a:tabLst>
                <a:tab pos="1879600" algn="l"/>
              </a:tabLst>
              <a:defRPr/>
            </a:pPr>
            <a:endParaRPr lang="sk-SK" altLang="sk-SK" sz="1700" b="1" dirty="0" smtClean="0">
              <a:solidFill>
                <a:schemeClr val="accent2"/>
              </a:solidFill>
              <a:latin typeface="Century Gothic" panose="020B0502020202020204" pitchFamily="34" charset="0"/>
            </a:endParaRPr>
          </a:p>
          <a:p>
            <a:pPr algn="just">
              <a:tabLst>
                <a:tab pos="1879600" algn="l"/>
              </a:tabLst>
              <a:defRPr/>
            </a:pPr>
            <a:r>
              <a:rPr lang="sk-SK" altLang="sk-SK" sz="17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Podklad </a:t>
            </a:r>
            <a:r>
              <a:rPr lang="sk-SK" altLang="sk-SK" sz="17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pre posúdenie splnenia podmienok poskytnutia príspevku</a:t>
            </a:r>
            <a:r>
              <a:rPr lang="sk-SK" altLang="sk-SK" sz="17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pl-PL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Podmienka, že žiadateľ nie je podnikom v </a:t>
            </a:r>
            <a:r>
              <a:rPr lang="pl-PL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ťažkostiach;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pl-PL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Podmienka splnenia kritérií pre výber </a:t>
            </a:r>
            <a:r>
              <a:rPr lang="pl-PL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projektov;</a:t>
            </a:r>
            <a:endParaRPr lang="pl-PL" altLang="sk-SK" sz="17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Podmienky 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týkajúce sa štátnej pomoci a vyplývajúce zo schém štátnej 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pomoci.</a:t>
            </a:r>
          </a:p>
          <a:p>
            <a:pPr algn="just">
              <a:buClr>
                <a:schemeClr val="accent1"/>
              </a:buClr>
              <a:tabLst>
                <a:tab pos="1879600" algn="l"/>
              </a:tabLst>
              <a:defRPr/>
            </a:pPr>
            <a:endParaRPr lang="sk-SK" sz="17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defRPr/>
            </a:pPr>
            <a:r>
              <a:rPr lang="sk-SK" altLang="sk-SK" sz="17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Rozsah</a:t>
            </a:r>
            <a:r>
              <a:rPr lang="sk-SK" altLang="sk-SK" sz="17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: </a:t>
            </a:r>
            <a:r>
              <a:rPr lang="sk-SK" altLang="sk-SK" sz="1700" u="sng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účtovná závierka, </a:t>
            </a:r>
            <a:r>
              <a:rPr lang="sk-SK" altLang="sk-SK" sz="1700" u="sng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vrátane poznámok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 za </a:t>
            </a:r>
            <a:r>
              <a:rPr lang="sk-SK" altLang="sk-SK" sz="1700" u="sng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posledné dve ukončené účtovné obdobia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, za ktoré je v zmysle zákona č. 431/2002 Z. z. povinnosť mať schválenú 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účtovnú závierku.</a:t>
            </a:r>
            <a:endParaRPr lang="sk-SK" altLang="sk-SK" sz="1700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endParaRPr lang="sk-SK" altLang="sk-SK" sz="1700" b="1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r>
              <a:rPr lang="sk-SK" altLang="sk-SK" sz="17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Predkladá sa</a:t>
            </a:r>
            <a:r>
              <a:rPr lang="sk-SK" altLang="sk-SK" sz="17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:   </a:t>
            </a:r>
            <a:endParaRPr lang="sk-SK" altLang="sk-SK" sz="1700" b="1" dirty="0" smtClean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  <a:defRPr/>
            </a:pP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Vyhlásenie 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o zverejnení v Registri ÚZ alebo predloženie listinnej formy 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ÚZ.</a:t>
            </a:r>
            <a:endParaRPr lang="sk-SK" altLang="sk-SK" sz="1700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endParaRPr lang="sk-SK" altLang="sk-SK" sz="1800" b="1" dirty="0">
              <a:solidFill>
                <a:schemeClr val="tx2"/>
              </a:solidFill>
              <a:cs typeface="Arial" charset="0"/>
            </a:endParaRPr>
          </a:p>
          <a:p>
            <a:pPr marL="450850" lvl="1" indent="-276225" algn="just">
              <a:defRPr/>
            </a:pPr>
            <a:endParaRPr lang="pl-PL" sz="29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4120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ok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6072188"/>
            <a:ext cx="7143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BlokTextu 10"/>
          <p:cNvSpPr txBox="1"/>
          <p:nvPr/>
        </p:nvSpPr>
        <p:spPr>
          <a:xfrm>
            <a:off x="457200" y="5697736"/>
            <a:ext cx="48625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b="1" dirty="0">
                <a:latin typeface="Century Gothic" panose="020B0502020202020204" pitchFamily="34" charset="0"/>
              </a:rPr>
              <a:t>C</a:t>
            </a:r>
            <a:r>
              <a:rPr lang="sk-SK" sz="1400" b="1" dirty="0" smtClean="0">
                <a:latin typeface="Century Gothic" panose="020B0502020202020204" pitchFamily="34" charset="0"/>
              </a:rPr>
              <a:t>.  POVINNÉ PRÍLOHY ŽoNFP</a:t>
            </a:r>
            <a:endParaRPr lang="sk-SK" sz="1400" b="1" dirty="0">
              <a:latin typeface="Century Gothic" panose="020B0502020202020204" pitchFamily="34" charset="0"/>
            </a:endParaRPr>
          </a:p>
        </p:txBody>
      </p:sp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404664"/>
            <a:ext cx="8004094" cy="794387"/>
          </a:xfrm>
        </p:spPr>
        <p:txBody>
          <a:bodyPr>
            <a:noAutofit/>
          </a:bodyPr>
          <a:lstStyle/>
          <a:p>
            <a:pPr algn="l" defTabSz="627063"/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Príloha č. 8 ŽoNFP Potvrdenie o zabezpečení finančných zdrojov spolufinancovania projektu</a:t>
            </a:r>
            <a:endParaRPr lang="en-US" sz="2600" b="1" dirty="0"/>
          </a:p>
        </p:txBody>
      </p:sp>
      <p:sp>
        <p:nvSpPr>
          <p:cNvPr id="13" name="Zástupný symbol obsahu 2"/>
          <p:cNvSpPr txBox="1">
            <a:spLocks/>
          </p:cNvSpPr>
          <p:nvPr/>
        </p:nvSpPr>
        <p:spPr>
          <a:xfrm>
            <a:off x="440864" y="1412756"/>
            <a:ext cx="8229600" cy="410447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7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Vydáva</a:t>
            </a:r>
            <a:r>
              <a:rPr lang="sk-SK" altLang="sk-SK" sz="17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komerčná banka</a:t>
            </a: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7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Záväzný </a:t>
            </a:r>
            <a:r>
              <a:rPr lang="sk-SK" altLang="sk-SK" sz="17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formulár</a:t>
            </a:r>
            <a:r>
              <a:rPr lang="sk-SK" altLang="sk-SK" sz="17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 	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nie</a:t>
            </a:r>
            <a:endParaRPr lang="sk-SK" altLang="sk-SK" sz="17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7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Forma predloženia</a:t>
            </a:r>
            <a:r>
              <a:rPr lang="sk-SK" altLang="sk-SK" sz="17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 	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Listinná 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(originál) a 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elektronická (kópia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) 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na CD/DVD a cez 	ITMS2014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+</a:t>
            </a:r>
          </a:p>
          <a:p>
            <a:pPr algn="just">
              <a:tabLst>
                <a:tab pos="1879600" algn="l"/>
              </a:tabLst>
              <a:defRPr/>
            </a:pPr>
            <a:endParaRPr lang="sk-SK" altLang="sk-SK" sz="1700" b="1" dirty="0" smtClean="0">
              <a:solidFill>
                <a:schemeClr val="accent2"/>
              </a:solidFill>
              <a:latin typeface="Century Gothic" panose="020B0502020202020204" pitchFamily="34" charset="0"/>
            </a:endParaRPr>
          </a:p>
          <a:p>
            <a:pPr algn="just">
              <a:tabLst>
                <a:tab pos="1879600" algn="l"/>
              </a:tabLst>
              <a:defRPr/>
            </a:pPr>
            <a:r>
              <a:rPr lang="sk-SK" altLang="sk-SK" sz="17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Podklad </a:t>
            </a:r>
            <a:r>
              <a:rPr lang="sk-SK" altLang="sk-SK" sz="17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pre posúdenie splnenia podmienok poskytnutia príspevku</a:t>
            </a:r>
            <a:r>
              <a:rPr lang="sk-SK" altLang="sk-SK" sz="17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pl-PL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Podmienka finančnej spôsobilosti žiadateľa na spolufinancovanie </a:t>
            </a:r>
            <a:r>
              <a:rPr lang="pl-PL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projektu;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Podmienky 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týkajúce sa štátnej pomoci a vyplývajúce zo schém štátnej 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pomoci.</a:t>
            </a:r>
          </a:p>
          <a:p>
            <a:pPr algn="just">
              <a:buClr>
                <a:schemeClr val="accent1"/>
              </a:buClr>
              <a:tabLst>
                <a:tab pos="1879600" algn="l"/>
              </a:tabLst>
              <a:defRPr/>
            </a:pPr>
            <a:endParaRPr lang="sk-SK" sz="17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defRPr/>
            </a:pPr>
            <a:r>
              <a:rPr lang="sk-SK" altLang="sk-SK" sz="17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Predkladá sa jeden alebo kombinácia dokladov</a:t>
            </a:r>
            <a:r>
              <a:rPr lang="sk-SK" altLang="sk-SK" sz="17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:</a:t>
            </a:r>
          </a:p>
          <a:p>
            <a:pPr marL="319088" indent="-319088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itchFamily="2" charset="2"/>
              <a:buChar char="§"/>
              <a:defRPr/>
            </a:pP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potvrdenia z banky o disponibilnej výške finančných 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prostriedkov;</a:t>
            </a:r>
            <a:endParaRPr lang="sk-SK" altLang="sk-SK" sz="17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19088" indent="-319088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itchFamily="2" charset="2"/>
              <a:buChar char="§"/>
              <a:defRPr/>
            </a:pP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platný záväzný úverový 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prísľub;</a:t>
            </a:r>
            <a:endParaRPr lang="sk-SK" altLang="sk-SK" sz="17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19088" indent="-319088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itchFamily="2" charset="2"/>
              <a:buChar char="§"/>
              <a:defRPr/>
            </a:pP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platnú úverovú 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zmluvu.</a:t>
            </a:r>
            <a:endParaRPr lang="sk-SK" altLang="sk-SK" sz="17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defRPr/>
            </a:pPr>
            <a:endParaRPr lang="sk-SK" altLang="sk-SK" sz="1700" b="1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r>
              <a:rPr lang="sk-SK" altLang="sk-SK" sz="17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Doklad nesmie byť starší ako </a:t>
            </a:r>
            <a:r>
              <a:rPr lang="sk-SK" altLang="sk-SK" sz="17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6 </a:t>
            </a:r>
            <a:r>
              <a:rPr lang="sk-SK" altLang="sk-SK" sz="17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mesiace ku dňu predloženia ŽoNFP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.</a:t>
            </a:r>
          </a:p>
          <a:p>
            <a:pPr algn="just">
              <a:defRPr/>
            </a:pPr>
            <a:endParaRPr lang="sk-SK" altLang="sk-SK" sz="1800" b="1" dirty="0">
              <a:solidFill>
                <a:schemeClr val="tx2"/>
              </a:solidFill>
              <a:cs typeface="Arial" charset="0"/>
            </a:endParaRPr>
          </a:p>
          <a:p>
            <a:pPr marL="450850" lvl="1" indent="-276225" algn="just">
              <a:defRPr/>
            </a:pPr>
            <a:endParaRPr lang="pl-PL" sz="29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34805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ok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6072188"/>
            <a:ext cx="7143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0" y="0"/>
            <a:ext cx="7683500" cy="576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8"/>
          <p:cNvSpPr/>
          <p:nvPr/>
        </p:nvSpPr>
        <p:spPr>
          <a:xfrm>
            <a:off x="0" y="0"/>
            <a:ext cx="9144000" cy="5767388"/>
          </a:xfrm>
          <a:prstGeom prst="rect">
            <a:avLst/>
          </a:prstGeom>
          <a:solidFill>
            <a:srgbClr val="E19F3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sk-SK"/>
          </a:p>
        </p:txBody>
      </p:sp>
      <p:pic>
        <p:nvPicPr>
          <p:cNvPr id="14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493" y="150998"/>
            <a:ext cx="7683500" cy="576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7"/>
          <p:cNvSpPr txBox="1">
            <a:spLocks noChangeArrowheads="1"/>
          </p:cNvSpPr>
          <p:nvPr/>
        </p:nvSpPr>
        <p:spPr bwMode="auto">
          <a:xfrm>
            <a:off x="1161406" y="1725457"/>
            <a:ext cx="7125988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k-SK" altLang="sk-SK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Výzva </a:t>
            </a:r>
            <a:r>
              <a:rPr lang="sk-SK" altLang="sk-SK" sz="28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na predkladanie </a:t>
            </a:r>
            <a:r>
              <a:rPr lang="sk-SK" altLang="sk-SK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/>
            </a:r>
            <a:br>
              <a:rPr lang="sk-SK" altLang="sk-SK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sk-SK" altLang="sk-SK" sz="28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žiadostí </a:t>
            </a:r>
            <a:r>
              <a:rPr lang="sk-SK" altLang="sk-SK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o </a:t>
            </a:r>
            <a:r>
              <a:rPr lang="sk-SK" altLang="sk-SK" sz="28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poskytnutie nenávratného finančného príspevku</a:t>
            </a:r>
            <a:r>
              <a:rPr lang="sk-SK" altLang="sk-SK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/>
            </a:r>
            <a:br>
              <a:rPr lang="sk-SK" altLang="sk-SK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sk-SK" altLang="sk-SK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OPVaI-MH/DP/2016/1.2.2-02</a:t>
            </a:r>
            <a:endParaRPr lang="en-US" altLang="sk-SK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92422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ok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6072188"/>
            <a:ext cx="7143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BlokTextu 10"/>
          <p:cNvSpPr txBox="1"/>
          <p:nvPr/>
        </p:nvSpPr>
        <p:spPr>
          <a:xfrm>
            <a:off x="457200" y="5697736"/>
            <a:ext cx="48625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b="1" dirty="0">
                <a:latin typeface="Century Gothic" panose="020B0502020202020204" pitchFamily="34" charset="0"/>
              </a:rPr>
              <a:t>C</a:t>
            </a:r>
            <a:r>
              <a:rPr lang="sk-SK" sz="1400" b="1" dirty="0" smtClean="0">
                <a:latin typeface="Century Gothic" panose="020B0502020202020204" pitchFamily="34" charset="0"/>
              </a:rPr>
              <a:t>.  POVINNÉ PRÍLOHY ŽoNFP</a:t>
            </a:r>
            <a:endParaRPr lang="sk-SK" sz="1400" b="1" dirty="0">
              <a:latin typeface="Century Gothic" panose="020B0502020202020204" pitchFamily="34" charset="0"/>
            </a:endParaRPr>
          </a:p>
        </p:txBody>
      </p:sp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57200" y="65317"/>
            <a:ext cx="8004094" cy="794387"/>
          </a:xfrm>
        </p:spPr>
        <p:txBody>
          <a:bodyPr>
            <a:noAutofit/>
          </a:bodyPr>
          <a:lstStyle/>
          <a:p>
            <a:pPr algn="l" defTabSz="627063"/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Príloha č. 9 ŽoNFP Výpis z registra trestov</a:t>
            </a:r>
            <a:endParaRPr lang="en-US" sz="2600" b="1" dirty="0"/>
          </a:p>
        </p:txBody>
      </p:sp>
      <p:sp>
        <p:nvSpPr>
          <p:cNvPr id="13" name="Zástupný symbol obsahu 2"/>
          <p:cNvSpPr txBox="1">
            <a:spLocks/>
          </p:cNvSpPr>
          <p:nvPr/>
        </p:nvSpPr>
        <p:spPr>
          <a:xfrm>
            <a:off x="457200" y="915266"/>
            <a:ext cx="8229600" cy="4657528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9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Vydáva</a:t>
            </a:r>
            <a:r>
              <a:rPr lang="sk-SK" altLang="sk-SK" sz="19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900" dirty="0">
                <a:solidFill>
                  <a:schemeClr val="tx2"/>
                </a:solidFill>
                <a:latin typeface="Century Gothic" panose="020B0502020202020204" pitchFamily="34" charset="0"/>
              </a:rPr>
              <a:t> 	</a:t>
            </a:r>
            <a:r>
              <a:rPr lang="sk-SK" altLang="sk-SK" sz="1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GP SR - </a:t>
            </a:r>
            <a:r>
              <a:rPr lang="sk-SK" altLang="sk-SK" sz="1900" dirty="0">
                <a:solidFill>
                  <a:schemeClr val="tx2"/>
                </a:solidFill>
                <a:latin typeface="Century Gothic" panose="020B0502020202020204" pitchFamily="34" charset="0"/>
              </a:rPr>
              <a:t>príslušná </a:t>
            </a:r>
            <a:r>
              <a:rPr lang="sk-SK" altLang="sk-SK" sz="1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OP, IOM Slovenskej </a:t>
            </a:r>
            <a:r>
              <a:rPr lang="sk-SK" altLang="sk-SK" sz="1900" dirty="0">
                <a:solidFill>
                  <a:schemeClr val="tx2"/>
                </a:solidFill>
                <a:latin typeface="Century Gothic" panose="020B0502020202020204" pitchFamily="34" charset="0"/>
              </a:rPr>
              <a:t>pošty, a</a:t>
            </a:r>
            <a:r>
              <a:rPr lang="sk-SK" altLang="sk-SK" sz="1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 s.</a:t>
            </a: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9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Záväzný </a:t>
            </a:r>
            <a:r>
              <a:rPr lang="sk-SK" altLang="sk-SK" sz="19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formulár</a:t>
            </a:r>
            <a:r>
              <a:rPr lang="sk-SK" altLang="sk-SK" sz="19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900" dirty="0">
                <a:solidFill>
                  <a:schemeClr val="tx2"/>
                </a:solidFill>
                <a:latin typeface="Century Gothic" panose="020B0502020202020204" pitchFamily="34" charset="0"/>
              </a:rPr>
              <a:t> 	</a:t>
            </a:r>
            <a:r>
              <a:rPr lang="sk-SK" altLang="sk-SK" sz="1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nie</a:t>
            </a:r>
            <a:endParaRPr lang="sk-SK" altLang="sk-SK" sz="19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9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Forma predloženia</a:t>
            </a:r>
            <a:r>
              <a:rPr lang="sk-SK" altLang="sk-SK" sz="19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900" dirty="0">
                <a:solidFill>
                  <a:schemeClr val="tx2"/>
                </a:solidFill>
                <a:latin typeface="Century Gothic" panose="020B0502020202020204" pitchFamily="34" charset="0"/>
              </a:rPr>
              <a:t> 	</a:t>
            </a:r>
            <a:r>
              <a:rPr lang="sk-SK" altLang="sk-SK" sz="1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listinná </a:t>
            </a:r>
            <a:r>
              <a:rPr lang="sk-SK" altLang="sk-SK" sz="1900" dirty="0">
                <a:solidFill>
                  <a:schemeClr val="tx2"/>
                </a:solidFill>
                <a:latin typeface="Century Gothic" panose="020B0502020202020204" pitchFamily="34" charset="0"/>
              </a:rPr>
              <a:t>(originál) a elektronická (kópia) na CD/DVD a cez </a:t>
            </a:r>
            <a:r>
              <a:rPr lang="sk-SK" altLang="sk-SK" sz="1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	ITMS2014+</a:t>
            </a:r>
            <a:endParaRPr lang="sk-SK" altLang="sk-SK" sz="19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tabLst>
                <a:tab pos="1879600" algn="l"/>
              </a:tabLst>
              <a:defRPr/>
            </a:pPr>
            <a:r>
              <a:rPr lang="sk-SK" altLang="sk-SK" sz="19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Podklad </a:t>
            </a:r>
            <a:r>
              <a:rPr lang="sk-SK" altLang="sk-SK" sz="19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pre posúdenie splnenia podmienok poskytnutia príspevku</a:t>
            </a:r>
            <a:r>
              <a:rPr lang="sk-SK" altLang="sk-SK" sz="19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</a:p>
          <a:p>
            <a:pPr marL="363538" indent="-363538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ü"/>
              <a:defRPr/>
            </a:pPr>
            <a:r>
              <a:rPr lang="sk-SK" altLang="sk-SK" sz="19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Absencia právoplatného odsúdenia FO </a:t>
            </a:r>
            <a:r>
              <a:rPr lang="sk-SK" altLang="sk-SK" sz="1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(žiadateľa, štatutárneho orgánu a každého jeho člena, prokuristu, splnomocneného zástupcu) za TČ korupcie; poškodzovania finančných záujmov EÚ; legalizácie príjmu z trestnej činnosti; </a:t>
            </a:r>
            <a:r>
              <a:rPr lang="pl-PL" altLang="sk-SK" sz="1900" dirty="0">
                <a:solidFill>
                  <a:schemeClr val="tx2"/>
                </a:solidFill>
                <a:latin typeface="Century Gothic" panose="020B0502020202020204" pitchFamily="34" charset="0"/>
              </a:rPr>
              <a:t>založenia, zosnovania a podporovania zločineckej skupiny; machinácie pri verejnom obstarávaní a verejnej </a:t>
            </a:r>
            <a:r>
              <a:rPr lang="pl-PL" altLang="sk-SK" sz="1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dražbe;</a:t>
            </a:r>
            <a:endParaRPr lang="sk-SK" altLang="sk-SK" sz="19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63538" indent="-363538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ü"/>
              <a:tabLst>
                <a:tab pos="363538" algn="l"/>
              </a:tabLst>
              <a:defRPr/>
            </a:pPr>
            <a:r>
              <a:rPr lang="sk-SK" altLang="sk-SK" sz="1900" b="1" dirty="0">
                <a:solidFill>
                  <a:schemeClr val="tx2"/>
                </a:solidFill>
                <a:latin typeface="Century Gothic" panose="020B0502020202020204" pitchFamily="34" charset="0"/>
              </a:rPr>
              <a:t>Absencia uloženia trestu </a:t>
            </a:r>
            <a:r>
              <a:rPr lang="sk-SK" altLang="sk-SK" sz="1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zákazu </a:t>
            </a:r>
            <a:r>
              <a:rPr lang="sk-SK" altLang="sk-SK" sz="1900" dirty="0">
                <a:solidFill>
                  <a:schemeClr val="tx2"/>
                </a:solidFill>
                <a:latin typeface="Century Gothic" panose="020B0502020202020204" pitchFamily="34" charset="0"/>
              </a:rPr>
              <a:t>prijímať dotácie alebo </a:t>
            </a:r>
            <a:r>
              <a:rPr lang="sk-SK" altLang="sk-SK" sz="1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subvencie; trestu </a:t>
            </a:r>
            <a:r>
              <a:rPr lang="sk-SK" altLang="sk-SK" sz="1900" dirty="0">
                <a:solidFill>
                  <a:schemeClr val="tx2"/>
                </a:solidFill>
                <a:latin typeface="Century Gothic" panose="020B0502020202020204" pitchFamily="34" charset="0"/>
              </a:rPr>
              <a:t>zákazu prijímať </a:t>
            </a:r>
            <a:r>
              <a:rPr lang="sk-SK" altLang="sk-SK" sz="1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pomoc a podporu poskytovanú z fondov EÚ; trestu zákazu účasti vo verejnom obstarávaní </a:t>
            </a:r>
            <a:r>
              <a:rPr lang="sk-SK" altLang="sk-SK" sz="19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 – žiadateľovi </a:t>
            </a:r>
            <a:r>
              <a:rPr lang="sk-SK" altLang="sk-SK" sz="1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právoplatným rozsudkom;</a:t>
            </a:r>
          </a:p>
          <a:p>
            <a:pPr marL="342900" indent="-34290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sk-SK" altLang="sk-SK" sz="1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Podmienky </a:t>
            </a:r>
            <a:r>
              <a:rPr lang="sk-SK" altLang="sk-SK" sz="1900" dirty="0">
                <a:solidFill>
                  <a:schemeClr val="tx2"/>
                </a:solidFill>
                <a:latin typeface="Century Gothic" panose="020B0502020202020204" pitchFamily="34" charset="0"/>
              </a:rPr>
              <a:t>týkajúce sa štátnej pomoci a vyplývajúce zo schém štátnej </a:t>
            </a:r>
            <a:r>
              <a:rPr lang="sk-SK" altLang="sk-SK" sz="1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pomoci.</a:t>
            </a:r>
          </a:p>
          <a:p>
            <a:pPr algn="just">
              <a:buClr>
                <a:schemeClr val="accent1"/>
              </a:buClr>
              <a:tabLst>
                <a:tab pos="1879600" algn="l"/>
              </a:tabLst>
              <a:defRPr/>
            </a:pPr>
            <a:endParaRPr lang="sk-SK" sz="19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defRPr/>
            </a:pPr>
            <a:r>
              <a:rPr lang="sk-SK" altLang="sk-SK" sz="19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Predkladá sa jeden alebo kombinácia dokladov</a:t>
            </a:r>
            <a:r>
              <a:rPr lang="sk-SK" altLang="sk-SK" sz="19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:</a:t>
            </a:r>
          </a:p>
          <a:p>
            <a:pPr marL="319088" indent="-319088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itchFamily="2" charset="2"/>
              <a:buChar char="§"/>
              <a:defRPr/>
            </a:pPr>
            <a:r>
              <a:rPr lang="sk-SK" altLang="sk-SK" sz="1900" dirty="0">
                <a:solidFill>
                  <a:schemeClr val="tx2"/>
                </a:solidFill>
                <a:latin typeface="Century Gothic" panose="020B0502020202020204" pitchFamily="34" charset="0"/>
              </a:rPr>
              <a:t>výpis z registra trestov a/alebo</a:t>
            </a:r>
          </a:p>
          <a:p>
            <a:pPr marL="319088" indent="-319088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itchFamily="2" charset="2"/>
              <a:buChar char="§"/>
              <a:defRPr/>
            </a:pPr>
            <a:r>
              <a:rPr lang="sk-SK" altLang="sk-SK" sz="1900" dirty="0">
                <a:solidFill>
                  <a:schemeClr val="tx2"/>
                </a:solidFill>
                <a:latin typeface="Century Gothic" panose="020B0502020202020204" pitchFamily="34" charset="0"/>
              </a:rPr>
              <a:t>úradne preložený rovnocenný doklad z inej krajiny ako SR alebo </a:t>
            </a:r>
            <a:r>
              <a:rPr lang="sk-SK" altLang="sk-SK" sz="1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ČR.</a:t>
            </a:r>
            <a:endParaRPr lang="sk-SK" altLang="sk-SK" sz="19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defRPr/>
            </a:pPr>
            <a:endParaRPr lang="sk-SK" altLang="sk-SK" sz="1900" b="1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r>
              <a:rPr lang="sk-SK" altLang="sk-SK" sz="19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Doklad nesmie byť starší ako </a:t>
            </a:r>
            <a:r>
              <a:rPr lang="sk-SK" altLang="sk-SK" sz="19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6 </a:t>
            </a:r>
            <a:r>
              <a:rPr lang="sk-SK" altLang="sk-SK" sz="19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mesiace ku dňu predloženia </a:t>
            </a:r>
            <a:r>
              <a:rPr lang="sk-SK" altLang="sk-SK" sz="19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ŽoNFP</a:t>
            </a:r>
            <a:r>
              <a:rPr lang="sk-SK" altLang="sk-SK" sz="1900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.</a:t>
            </a:r>
            <a:endParaRPr lang="sk-SK" altLang="sk-SK" sz="1900" b="1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marL="450850" lvl="1" indent="-276225" algn="just">
              <a:defRPr/>
            </a:pPr>
            <a:endParaRPr lang="pl-PL" sz="29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7693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ok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6072188"/>
            <a:ext cx="7143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BlokTextu 10"/>
          <p:cNvSpPr txBox="1"/>
          <p:nvPr/>
        </p:nvSpPr>
        <p:spPr>
          <a:xfrm>
            <a:off x="457200" y="5697736"/>
            <a:ext cx="48625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b="1" dirty="0">
                <a:latin typeface="Century Gothic" panose="020B0502020202020204" pitchFamily="34" charset="0"/>
              </a:rPr>
              <a:t>C</a:t>
            </a:r>
            <a:r>
              <a:rPr lang="sk-SK" sz="1400" b="1" dirty="0" smtClean="0">
                <a:latin typeface="Century Gothic" panose="020B0502020202020204" pitchFamily="34" charset="0"/>
              </a:rPr>
              <a:t>.  POVINNÉ PRÍLOHY ŽoNFP</a:t>
            </a:r>
            <a:endParaRPr lang="sk-SK" sz="1400" b="1" dirty="0">
              <a:latin typeface="Century Gothic" panose="020B0502020202020204" pitchFamily="34" charset="0"/>
            </a:endParaRPr>
          </a:p>
        </p:txBody>
      </p:sp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404664"/>
            <a:ext cx="8004094" cy="794387"/>
          </a:xfrm>
        </p:spPr>
        <p:txBody>
          <a:bodyPr>
            <a:noAutofit/>
          </a:bodyPr>
          <a:lstStyle/>
          <a:p>
            <a:pPr algn="l" defTabSz="627063"/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Príloha č.10 ŽoNFP Dokumentácia k oprávneným výdavkom</a:t>
            </a:r>
            <a:endParaRPr lang="en-US" sz="2600" b="1" dirty="0"/>
          </a:p>
        </p:txBody>
      </p:sp>
      <p:sp>
        <p:nvSpPr>
          <p:cNvPr id="13" name="Zástupný symbol obsahu 2"/>
          <p:cNvSpPr txBox="1">
            <a:spLocks/>
          </p:cNvSpPr>
          <p:nvPr/>
        </p:nvSpPr>
        <p:spPr>
          <a:xfrm>
            <a:off x="440864" y="1340768"/>
            <a:ext cx="8229600" cy="417646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7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Vypracúva</a:t>
            </a:r>
            <a:r>
              <a:rPr lang="sk-SK" altLang="sk-SK" sz="17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žiadateľ</a:t>
            </a: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7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Záväzný </a:t>
            </a:r>
            <a:r>
              <a:rPr lang="sk-SK" altLang="sk-SK" sz="17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formulár</a:t>
            </a:r>
            <a:r>
              <a:rPr lang="sk-SK" altLang="sk-SK" sz="17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 	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áno – pre vyhodnotenie prieskumu trhu, </a:t>
            </a: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7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nie – pre ostatné dokumenty</a:t>
            </a: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7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Forma </a:t>
            </a:r>
            <a:r>
              <a:rPr lang="sk-SK" altLang="sk-SK" sz="17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predloženia</a:t>
            </a:r>
            <a:r>
              <a:rPr lang="sk-SK" altLang="sk-SK" sz="17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 	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Listinná 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(originál) a 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elektronická (kópia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) 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na CD/DVD a cez 	ITMS2014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+</a:t>
            </a:r>
          </a:p>
          <a:p>
            <a:pPr algn="just">
              <a:tabLst>
                <a:tab pos="1879600" algn="l"/>
              </a:tabLst>
              <a:defRPr/>
            </a:pPr>
            <a:r>
              <a:rPr lang="sk-SK" altLang="sk-SK" sz="17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Podklad </a:t>
            </a:r>
            <a:r>
              <a:rPr lang="sk-SK" altLang="sk-SK" sz="17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pre posúdenie splnenia podmienok poskytnutia príspevku</a:t>
            </a:r>
            <a:r>
              <a:rPr lang="sk-SK" altLang="sk-SK" sz="17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pl-PL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Podmienka oprávnenosti aktivít projektu </a:t>
            </a:r>
            <a:r>
              <a:rPr lang="pl-PL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pl-PL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Podmienka</a:t>
            </a:r>
            <a:r>
              <a:rPr lang="pl-PL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, že výdavky projektu sú oprávnené </a:t>
            </a:r>
            <a:endParaRPr lang="pl-PL" altLang="sk-SK" sz="17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pl-PL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Podmienka </a:t>
            </a:r>
            <a:r>
              <a:rPr lang="pl-PL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splnenia kritérií kritéria pre výber </a:t>
            </a:r>
            <a:r>
              <a:rPr lang="pl-PL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projektov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Podmienky 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týkajúce sa štátnej pomoci a vyplývajúce zo schém štátnej 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pomoci</a:t>
            </a:r>
          </a:p>
          <a:p>
            <a:pPr algn="just">
              <a:buClr>
                <a:schemeClr val="accent1"/>
              </a:buClr>
              <a:tabLst>
                <a:tab pos="1879600" algn="l"/>
              </a:tabLst>
              <a:defRPr/>
            </a:pPr>
            <a:r>
              <a:rPr lang="sk-SK" sz="17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Forma stanovenia výšky výdavkov</a:t>
            </a:r>
          </a:p>
          <a:p>
            <a:pPr marL="342900" indent="-342900" algn="just">
              <a:buFont typeface="+mj-lt"/>
              <a:buAutoNum type="alphaUcPeriod"/>
              <a:defRPr/>
            </a:pP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Prieskum 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trhu</a:t>
            </a:r>
          </a:p>
          <a:p>
            <a:pPr marL="342900" indent="-342900" algn="just">
              <a:buFont typeface="+mj-lt"/>
              <a:buAutoNum type="alphaUcPeriod"/>
              <a:defRPr/>
            </a:pP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Znalecký 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/ odborný 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posudok</a:t>
            </a:r>
          </a:p>
          <a:p>
            <a:pPr marL="342900" indent="-342900" algn="just">
              <a:buFont typeface="+mj-lt"/>
              <a:buAutoNum type="alphaUcPeriod"/>
              <a:defRPr/>
            </a:pP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Vykonané 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VO</a:t>
            </a:r>
          </a:p>
          <a:p>
            <a:pPr algn="just">
              <a:defRPr/>
            </a:pPr>
            <a:endParaRPr lang="sk-SK" altLang="sk-SK" sz="1800" dirty="0">
              <a:solidFill>
                <a:schemeClr val="tx2"/>
              </a:solidFill>
            </a:endParaRPr>
          </a:p>
          <a:p>
            <a:pPr algn="just">
              <a:defRPr/>
            </a:pPr>
            <a:endParaRPr lang="sk-SK" altLang="sk-SK" sz="1800" b="1" dirty="0" smtClean="0">
              <a:solidFill>
                <a:schemeClr val="accent2"/>
              </a:solidFill>
              <a:cs typeface="Arial" charset="0"/>
            </a:endParaRPr>
          </a:p>
          <a:p>
            <a:pPr marL="450850" lvl="1" indent="-276225" algn="just">
              <a:defRPr/>
            </a:pPr>
            <a:endParaRPr lang="pl-PL" sz="29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95984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ok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6072188"/>
            <a:ext cx="7143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BlokTextu 10"/>
          <p:cNvSpPr txBox="1"/>
          <p:nvPr/>
        </p:nvSpPr>
        <p:spPr>
          <a:xfrm>
            <a:off x="457200" y="5697736"/>
            <a:ext cx="48625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b="1" dirty="0">
                <a:latin typeface="Century Gothic" panose="020B0502020202020204" pitchFamily="34" charset="0"/>
              </a:rPr>
              <a:t>C</a:t>
            </a:r>
            <a:r>
              <a:rPr lang="sk-SK" sz="1400" b="1" dirty="0" smtClean="0">
                <a:latin typeface="Century Gothic" panose="020B0502020202020204" pitchFamily="34" charset="0"/>
              </a:rPr>
              <a:t>.  POVINNÉ PRÍLOHY ŽoNFP</a:t>
            </a:r>
            <a:endParaRPr lang="sk-SK" sz="1400" b="1" dirty="0">
              <a:latin typeface="Century Gothic" panose="020B0502020202020204" pitchFamily="34" charset="0"/>
            </a:endParaRPr>
          </a:p>
        </p:txBody>
      </p:sp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404664"/>
            <a:ext cx="8004094" cy="794387"/>
          </a:xfrm>
        </p:spPr>
        <p:txBody>
          <a:bodyPr>
            <a:noAutofit/>
          </a:bodyPr>
          <a:lstStyle/>
          <a:p>
            <a:pPr algn="l" defTabSz="627063"/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Príloha č.10 ŽoNFP Dokumentácia k oprávneným výdavkom</a:t>
            </a:r>
            <a:endParaRPr lang="en-US" sz="2600" b="1" dirty="0"/>
          </a:p>
        </p:txBody>
      </p:sp>
      <p:sp>
        <p:nvSpPr>
          <p:cNvPr id="13" name="Zástupný symbol obsahu 2"/>
          <p:cNvSpPr txBox="1">
            <a:spLocks/>
          </p:cNvSpPr>
          <p:nvPr/>
        </p:nvSpPr>
        <p:spPr>
          <a:xfrm>
            <a:off x="440864" y="1487542"/>
            <a:ext cx="8229600" cy="41044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A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. Prieskum trhu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min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. 3 platné cenové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ponuky za každý logický celok;</a:t>
            </a:r>
            <a:endParaRPr lang="sk-SK" alt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VÝNIMKA - IBA 1 platná cenová ponuka, ak logické celky možno preukázateľne získať IBA z 1 zdroja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.</a:t>
            </a:r>
            <a:endParaRPr lang="sk-SK" altLang="sk-SK" sz="16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defRPr/>
            </a:pPr>
            <a:endParaRPr lang="sk-SK" altLang="sk-SK" sz="1600" b="1" dirty="0">
              <a:solidFill>
                <a:schemeClr val="accent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Predkladá sa</a:t>
            </a: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:</a:t>
            </a:r>
            <a:endParaRPr lang="sk-SK" altLang="sk-SK" sz="1600" b="1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§"/>
              <a:defRPr/>
            </a:pP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špecifikácia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predmetu zákazky / Opis predmetu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zákazky;</a:t>
            </a:r>
            <a:endParaRPr lang="sk-SK" alt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§"/>
              <a:defRPr/>
            </a:pP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cenové ponuky;</a:t>
            </a:r>
            <a:endParaRPr lang="sk-SK" alt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§"/>
              <a:defRPr/>
            </a:pP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vyhodnotenie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prieskumu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trhu;</a:t>
            </a: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§"/>
              <a:defRPr/>
            </a:pP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znalecký/ odborný posudok (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pri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VÝNIMKE).</a:t>
            </a:r>
            <a:endParaRPr lang="sk-SK" alt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spcBef>
                <a:spcPts val="700"/>
              </a:spcBef>
              <a:buClr>
                <a:schemeClr val="accent1"/>
              </a:buClr>
              <a:buSzPct val="60000"/>
              <a:defRPr/>
            </a:pPr>
            <a:endParaRPr lang="sk-SK" altLang="sk-SK" sz="16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spcBef>
                <a:spcPts val="700"/>
              </a:spcBef>
              <a:buClr>
                <a:schemeClr val="accent1"/>
              </a:buClr>
              <a:buSzPct val="60000"/>
              <a:defRPr/>
            </a:pP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Cenové ponuky/znalecký alebo odborný 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</a:rPr>
              <a:t>posudok </a:t>
            </a: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nesmú 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</a:rPr>
              <a:t>byť staršie ako </a:t>
            </a: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6 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</a:rPr>
              <a:t>mesiace ku dňu predloženia ŽoNFP.</a:t>
            </a:r>
          </a:p>
          <a:p>
            <a:pPr algn="just">
              <a:defRPr/>
            </a:pPr>
            <a:endParaRPr lang="sk-SK" altLang="sk-SK" sz="1600" b="1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marL="450850" lvl="1" indent="-276225" algn="just">
              <a:defRPr/>
            </a:pPr>
            <a:endParaRPr lang="pl-PL" sz="24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05511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ok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6072188"/>
            <a:ext cx="7143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BlokTextu 10"/>
          <p:cNvSpPr txBox="1"/>
          <p:nvPr/>
        </p:nvSpPr>
        <p:spPr>
          <a:xfrm>
            <a:off x="457200" y="5697736"/>
            <a:ext cx="48625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b="1" dirty="0">
                <a:latin typeface="Century Gothic" panose="020B0502020202020204" pitchFamily="34" charset="0"/>
              </a:rPr>
              <a:t>C</a:t>
            </a:r>
            <a:r>
              <a:rPr lang="sk-SK" sz="1400" b="1" dirty="0" smtClean="0">
                <a:latin typeface="Century Gothic" panose="020B0502020202020204" pitchFamily="34" charset="0"/>
              </a:rPr>
              <a:t>.  POVINNÉ PRÍLOHY ŽoNFP</a:t>
            </a:r>
            <a:endParaRPr lang="sk-SK" sz="1400" b="1" dirty="0">
              <a:latin typeface="Century Gothic" panose="020B0502020202020204" pitchFamily="34" charset="0"/>
            </a:endParaRPr>
          </a:p>
        </p:txBody>
      </p:sp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404664"/>
            <a:ext cx="8004094" cy="794387"/>
          </a:xfrm>
        </p:spPr>
        <p:txBody>
          <a:bodyPr>
            <a:noAutofit/>
          </a:bodyPr>
          <a:lstStyle/>
          <a:p>
            <a:pPr algn="l" defTabSz="627063"/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Príloha č.10 ŽoNFP Dokumentácia k oprávneným výdavkom</a:t>
            </a:r>
            <a:endParaRPr lang="en-US" sz="2600" b="1" dirty="0"/>
          </a:p>
        </p:txBody>
      </p:sp>
      <p:sp>
        <p:nvSpPr>
          <p:cNvPr id="13" name="Zástupný symbol obsahu 2"/>
          <p:cNvSpPr txBox="1">
            <a:spLocks/>
          </p:cNvSpPr>
          <p:nvPr/>
        </p:nvSpPr>
        <p:spPr>
          <a:xfrm>
            <a:off x="440864" y="1487542"/>
            <a:ext cx="8229600" cy="41044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B. Znalecký / odborný posudok</a:t>
            </a:r>
            <a:endParaRPr lang="sk-SK" altLang="sk-SK" sz="1600" b="1" dirty="0">
              <a:solidFill>
                <a:schemeClr val="accent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IBA v prípade:</a:t>
            </a:r>
          </a:p>
          <a:p>
            <a:pPr marL="285750" indent="-285750" algn="just">
              <a:buFont typeface="Wingdings" panose="05000000000000000000" pitchFamily="2" charset="2"/>
              <a:buChar char="Ø"/>
              <a:defRPr/>
            </a:pP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1 cenovej ponuky a/alebo</a:t>
            </a:r>
          </a:p>
          <a:p>
            <a:pPr marL="285750" indent="-285750" algn="just" defTabSz="660400">
              <a:buFont typeface="Wingdings" panose="05000000000000000000" pitchFamily="2" charset="2"/>
              <a:buChar char="Ø"/>
              <a:defRPr/>
            </a:pP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originálneho produktu  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– nie je bežne dostupný na trhu, </a:t>
            </a:r>
          </a:p>
          <a:p>
            <a:pPr algn="just" defTabSz="660400">
              <a:defRPr/>
            </a:pP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		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       		– obstarávaný od jediného možného subjektu, ktorý 					   produkt neponúka na trhu.</a:t>
            </a:r>
          </a:p>
          <a:p>
            <a:pPr algn="just" defTabSz="808038">
              <a:defRPr/>
            </a:pPr>
            <a:endParaRPr lang="sk-SK" altLang="sk-SK" sz="1600" b="1" dirty="0">
              <a:solidFill>
                <a:schemeClr val="accent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Predkladá sa</a:t>
            </a: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:</a:t>
            </a:r>
            <a:endParaRPr lang="sk-SK" altLang="sk-SK" sz="1600" b="1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§"/>
              <a:defRPr/>
            </a:pP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znalecký/ odborný posudok,  </a:t>
            </a: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§"/>
              <a:defRPr/>
            </a:pP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čestné vyhlásenie o nemožnosti vykonania prieskumu trhu.</a:t>
            </a:r>
          </a:p>
          <a:p>
            <a:pPr algn="just">
              <a:spcBef>
                <a:spcPts val="700"/>
              </a:spcBef>
              <a:buClr>
                <a:schemeClr val="accent1"/>
              </a:buClr>
              <a:buSzPct val="60000"/>
              <a:defRPr/>
            </a:pPr>
            <a:endParaRPr lang="sk-SK" altLang="sk-SK" sz="16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spcBef>
                <a:spcPts val="700"/>
              </a:spcBef>
              <a:buClr>
                <a:schemeClr val="accent1"/>
              </a:buClr>
              <a:buSzPct val="60000"/>
              <a:defRPr/>
            </a:pP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Znalecký alebo odborný 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</a:rPr>
              <a:t>posudok </a:t>
            </a: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nesmie 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</a:rPr>
              <a:t>byť </a:t>
            </a: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starší 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</a:rPr>
              <a:t>ako </a:t>
            </a: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6 mesiacov 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</a:rPr>
              <a:t>ku dňu predloženia ŽoNFP.</a:t>
            </a:r>
          </a:p>
          <a:p>
            <a:pPr algn="just">
              <a:defRPr/>
            </a:pPr>
            <a:endParaRPr lang="sk-SK" altLang="sk-SK" sz="1800" b="1" dirty="0">
              <a:solidFill>
                <a:schemeClr val="tx2"/>
              </a:solidFill>
              <a:cs typeface="Arial" charset="0"/>
            </a:endParaRPr>
          </a:p>
          <a:p>
            <a:pPr marL="450850" lvl="1" indent="-276225" algn="just">
              <a:defRPr/>
            </a:pPr>
            <a:endParaRPr lang="pl-PL" sz="29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88960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ok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6072188"/>
            <a:ext cx="7143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BlokTextu 10"/>
          <p:cNvSpPr txBox="1"/>
          <p:nvPr/>
        </p:nvSpPr>
        <p:spPr>
          <a:xfrm>
            <a:off x="457200" y="5697736"/>
            <a:ext cx="48625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b="1" dirty="0">
                <a:latin typeface="Century Gothic" panose="020B0502020202020204" pitchFamily="34" charset="0"/>
              </a:rPr>
              <a:t>C</a:t>
            </a:r>
            <a:r>
              <a:rPr lang="sk-SK" sz="1400" b="1" dirty="0" smtClean="0">
                <a:latin typeface="Century Gothic" panose="020B0502020202020204" pitchFamily="34" charset="0"/>
              </a:rPr>
              <a:t>.  POVINNÉ PRÍLOHY ŽoNFP</a:t>
            </a:r>
            <a:endParaRPr lang="sk-SK" sz="1400" b="1" dirty="0">
              <a:latin typeface="Century Gothic" panose="020B0502020202020204" pitchFamily="34" charset="0"/>
            </a:endParaRPr>
          </a:p>
        </p:txBody>
      </p:sp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404664"/>
            <a:ext cx="8004094" cy="794387"/>
          </a:xfrm>
        </p:spPr>
        <p:txBody>
          <a:bodyPr>
            <a:noAutofit/>
          </a:bodyPr>
          <a:lstStyle/>
          <a:p>
            <a:pPr algn="l" defTabSz="627063"/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Príloha č.10 ŽoNFP Dokumentácia k oprávneným výdavkom</a:t>
            </a:r>
            <a:endParaRPr lang="en-US" sz="2600" b="1" dirty="0"/>
          </a:p>
        </p:txBody>
      </p:sp>
      <p:sp>
        <p:nvSpPr>
          <p:cNvPr id="13" name="Zástupný symbol obsahu 2"/>
          <p:cNvSpPr txBox="1">
            <a:spLocks/>
          </p:cNvSpPr>
          <p:nvPr/>
        </p:nvSpPr>
        <p:spPr>
          <a:xfrm>
            <a:off x="440864" y="1487542"/>
            <a:ext cx="8229600" cy="41044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C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. Vykonané VO</a:t>
            </a:r>
            <a:endParaRPr lang="sk-SK" altLang="sk-SK" sz="1600" b="1" dirty="0">
              <a:solidFill>
                <a:schemeClr val="accent2"/>
              </a:solidFill>
              <a:latin typeface="Century Gothic" panose="020B0502020202020204" pitchFamily="34" charset="0"/>
              <a:cs typeface="Arial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v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ýška oprávnených výdavkov stanovená na základe uzavretej zmluvy s úspešným uchádzačom prostredníctvom vykonaného verejného obstarávania; 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neakceptované zmluvy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, ktoré boli uzavreté na základe verejného obstarávania preukázateľne začatého pred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1. 1 .2015.</a:t>
            </a:r>
          </a:p>
          <a:p>
            <a:pPr algn="just">
              <a:defRPr/>
            </a:pPr>
            <a:endParaRPr lang="sk-SK" altLang="sk-SK" sz="1600" b="1" dirty="0" smtClean="0">
              <a:solidFill>
                <a:schemeClr val="accent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Predkladá sa</a:t>
            </a: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: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 </a:t>
            </a:r>
            <a:endParaRPr lang="sk-SK" altLang="sk-SK" sz="1600" b="1" dirty="0" smtClean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originál alebo úradne osvedčená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kópia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platnej Zmluvy s úspešným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uchádzačom.</a:t>
            </a:r>
            <a:endParaRPr lang="sk-SK" alt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spcBef>
                <a:spcPts val="700"/>
              </a:spcBef>
              <a:buClr>
                <a:schemeClr val="accent1"/>
              </a:buClr>
              <a:buSzPct val="60000"/>
              <a:defRPr/>
            </a:pPr>
            <a:endParaRPr lang="sk-SK" altLang="sk-SK" sz="16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spcBef>
                <a:spcPts val="700"/>
              </a:spcBef>
              <a:buClr>
                <a:schemeClr val="accent1"/>
              </a:buClr>
              <a:buSzPct val="60000"/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UPOZORNENIE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: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 V prípade kombinácie uvedených spôsobov stanovenia výšky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výdavkov (A, B, C)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je žiadateľ povinný predložiť všetku súvisiacu dokumentáciu.</a:t>
            </a:r>
            <a:endParaRPr lang="sk-SK" altLang="sk-SK" sz="1600" b="1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marL="450850" lvl="1" indent="-276225" algn="just">
              <a:defRPr/>
            </a:pPr>
            <a:endParaRPr lang="pl-PL" sz="29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35660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ok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6072188"/>
            <a:ext cx="7143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BlokTextu 10"/>
          <p:cNvSpPr txBox="1"/>
          <p:nvPr/>
        </p:nvSpPr>
        <p:spPr>
          <a:xfrm>
            <a:off x="457200" y="5697736"/>
            <a:ext cx="48625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b="1" dirty="0">
                <a:latin typeface="Century Gothic" panose="020B0502020202020204" pitchFamily="34" charset="0"/>
              </a:rPr>
              <a:t>C</a:t>
            </a:r>
            <a:r>
              <a:rPr lang="sk-SK" sz="1400" b="1" dirty="0" smtClean="0">
                <a:latin typeface="Century Gothic" panose="020B0502020202020204" pitchFamily="34" charset="0"/>
              </a:rPr>
              <a:t>.  POVINNÉ PRÍLOHY ŽoNFP</a:t>
            </a:r>
            <a:endParaRPr lang="sk-SK" sz="1400" b="1" dirty="0">
              <a:latin typeface="Century Gothic" panose="020B0502020202020204" pitchFamily="34" charset="0"/>
            </a:endParaRPr>
          </a:p>
        </p:txBody>
      </p:sp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404664"/>
            <a:ext cx="8004094" cy="794387"/>
          </a:xfrm>
        </p:spPr>
        <p:txBody>
          <a:bodyPr>
            <a:noAutofit/>
          </a:bodyPr>
          <a:lstStyle/>
          <a:p>
            <a:pPr algn="l" defTabSz="627063"/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Príloha č.11 ŽoNFP Odborné stanovisko okresného úradu</a:t>
            </a:r>
            <a:endParaRPr lang="en-US" sz="2600" b="1" dirty="0"/>
          </a:p>
        </p:txBody>
      </p:sp>
      <p:sp>
        <p:nvSpPr>
          <p:cNvPr id="13" name="Zástupný symbol obsahu 2"/>
          <p:cNvSpPr txBox="1">
            <a:spLocks/>
          </p:cNvSpPr>
          <p:nvPr/>
        </p:nvSpPr>
        <p:spPr>
          <a:xfrm>
            <a:off x="440864" y="1412756"/>
            <a:ext cx="8229600" cy="410447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Vydáva</a:t>
            </a: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okresný úrad v sídle kraja</a:t>
            </a: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Záväzný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formulár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 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nie</a:t>
            </a:r>
            <a:endParaRPr lang="sk-SK" altLang="sk-SK" sz="16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Forma predloženia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 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listinná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(originál) a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elektronická (kópia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)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na CD/DVD a cez 	ITMS2014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+</a:t>
            </a:r>
          </a:p>
          <a:p>
            <a:pPr algn="just">
              <a:tabLst>
                <a:tab pos="1879600" algn="l"/>
              </a:tabLst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Podklad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pre posúdenie splnenia podmienok poskytnutia príspevku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pl-PL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Oprávnenosť z hľadiska preukázania súladu s požiadavkami v oblasti dopadu plánov a projektov na územia sústavy NATURA </a:t>
            </a:r>
            <a:r>
              <a:rPr lang="pl-PL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2000;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Podmienky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týkajúce sa štátnej pomoci a vyplývajúce zo schém štátnej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pomoci.</a:t>
            </a:r>
          </a:p>
          <a:p>
            <a:pPr algn="just"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Predkladá sa</a:t>
            </a: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: </a:t>
            </a:r>
          </a:p>
          <a:p>
            <a:pPr marL="285750" indent="-285750" algn="just">
              <a:buFont typeface="Wingdings" panose="05000000000000000000" pitchFamily="2" charset="2"/>
              <a:buChar char="§"/>
              <a:defRPr/>
            </a:pP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odborné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stanovisko okresného úradu v sídle kraja vydané podľa § 28 zákona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č. 543/2002 Z. z. o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ochrane prírody a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krajiny.</a:t>
            </a:r>
          </a:p>
          <a:p>
            <a:pPr algn="just">
              <a:defRPr/>
            </a:pPr>
            <a:endParaRPr lang="sk-SK" altLang="sk-SK" sz="1600" b="1" dirty="0" smtClean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Uvedený 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doklad </a:t>
            </a: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nepredkladajú žiadatelia, 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ktorí v rámci prílohy č. 15 ŽoNFP predkladajú platné záverečné stanovisko, resp. rozhodnutie zo zisťovacieho </a:t>
            </a: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konania.</a:t>
            </a:r>
            <a:endParaRPr lang="sk-SK" altLang="sk-SK" sz="1600" dirty="0" smtClean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endParaRPr lang="sk-SK" altLang="sk-SK" sz="1800" b="1" dirty="0">
              <a:solidFill>
                <a:schemeClr val="tx2"/>
              </a:solidFill>
              <a:cs typeface="Arial" charset="0"/>
            </a:endParaRPr>
          </a:p>
          <a:p>
            <a:pPr marL="450850" lvl="1" indent="-276225" algn="just">
              <a:defRPr/>
            </a:pPr>
            <a:endParaRPr lang="pl-PL" sz="29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42407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ok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6072188"/>
            <a:ext cx="7143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BlokTextu 10"/>
          <p:cNvSpPr txBox="1"/>
          <p:nvPr/>
        </p:nvSpPr>
        <p:spPr>
          <a:xfrm>
            <a:off x="457200" y="5697736"/>
            <a:ext cx="48625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b="1" dirty="0">
                <a:latin typeface="Century Gothic" panose="020B0502020202020204" pitchFamily="34" charset="0"/>
              </a:rPr>
              <a:t>C</a:t>
            </a:r>
            <a:r>
              <a:rPr lang="sk-SK" sz="1400" b="1" dirty="0" smtClean="0">
                <a:latin typeface="Century Gothic" panose="020B0502020202020204" pitchFamily="34" charset="0"/>
              </a:rPr>
              <a:t>.  POVINNÉ PRÍLOHY ŽoNFP</a:t>
            </a:r>
            <a:endParaRPr lang="sk-SK" sz="1400" b="1" dirty="0">
              <a:latin typeface="Century Gothic" panose="020B0502020202020204" pitchFamily="34" charset="0"/>
            </a:endParaRPr>
          </a:p>
        </p:txBody>
      </p:sp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404664"/>
            <a:ext cx="8004094" cy="794387"/>
          </a:xfrm>
        </p:spPr>
        <p:txBody>
          <a:bodyPr>
            <a:noAutofit/>
          </a:bodyPr>
          <a:lstStyle/>
          <a:p>
            <a:pPr algn="l" defTabSz="627063"/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Príloha č.12 ŽoNFP Podrobný rozpočet projektu</a:t>
            </a:r>
            <a:endParaRPr lang="en-US" sz="2600" b="1" dirty="0"/>
          </a:p>
        </p:txBody>
      </p:sp>
      <p:sp>
        <p:nvSpPr>
          <p:cNvPr id="13" name="Zástupný symbol obsahu 2"/>
          <p:cNvSpPr txBox="1">
            <a:spLocks/>
          </p:cNvSpPr>
          <p:nvPr/>
        </p:nvSpPr>
        <p:spPr>
          <a:xfrm>
            <a:off x="440864" y="1196752"/>
            <a:ext cx="8229600" cy="43012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sk-SK" altLang="sk-SK" sz="15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Vypracúva</a:t>
            </a:r>
            <a:r>
              <a:rPr lang="sk-SK" altLang="sk-SK" sz="15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:</a:t>
            </a:r>
            <a:r>
              <a:rPr lang="sk-SK" altLang="sk-SK" sz="1500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 </a:t>
            </a:r>
            <a:r>
              <a:rPr lang="sk-SK" altLang="sk-SK" sz="1500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		</a:t>
            </a:r>
            <a:r>
              <a:rPr lang="sk-SK" altLang="sk-SK" sz="1500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žiadateľ</a:t>
            </a:r>
            <a:r>
              <a:rPr lang="sk-SK" altLang="sk-SK" sz="1500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				          </a:t>
            </a:r>
            <a:r>
              <a:rPr lang="sk-SK" altLang="sk-SK" sz="15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      </a:t>
            </a:r>
          </a:p>
          <a:p>
            <a:pPr algn="just">
              <a:defRPr/>
            </a:pPr>
            <a:r>
              <a:rPr lang="sk-SK" altLang="sk-SK" sz="15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Záväzný formulár</a:t>
            </a:r>
            <a:r>
              <a:rPr lang="sk-SK" altLang="sk-SK" sz="15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:</a:t>
            </a:r>
            <a:r>
              <a:rPr lang="sk-SK" altLang="sk-SK" sz="1500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 		áno</a:t>
            </a:r>
            <a:endParaRPr lang="sk-SK" altLang="sk-SK" sz="1500" b="1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r>
              <a:rPr lang="sk-SK" altLang="sk-SK" sz="15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Forma predloženia</a:t>
            </a:r>
            <a:r>
              <a:rPr lang="sk-SK" altLang="sk-SK" sz="15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:</a:t>
            </a:r>
            <a:r>
              <a:rPr lang="sk-SK" altLang="sk-SK" sz="1500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 	</a:t>
            </a:r>
            <a:r>
              <a:rPr lang="sk-SK" altLang="sk-SK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l</a:t>
            </a:r>
            <a:r>
              <a:rPr lang="sk-SK" alt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istinná </a:t>
            </a:r>
            <a:r>
              <a:rPr lang="sk-SK" altLang="sk-SK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(originál) a elektronická (kópia) na CD/DVD a cez 	</a:t>
            </a:r>
            <a:r>
              <a:rPr lang="sk-SK" alt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		ITMS2014</a:t>
            </a:r>
            <a:r>
              <a:rPr lang="sk-SK" altLang="sk-SK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+</a:t>
            </a:r>
          </a:p>
          <a:p>
            <a:pPr algn="just">
              <a:defRPr/>
            </a:pPr>
            <a:endParaRPr lang="sk-SK" altLang="sk-SK" sz="1200" b="1" dirty="0" smtClean="0">
              <a:solidFill>
                <a:schemeClr val="accent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r>
              <a:rPr lang="sk-SK" altLang="sk-SK" sz="15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Podklad </a:t>
            </a:r>
            <a:r>
              <a:rPr lang="sk-SK" altLang="sk-SK" sz="15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pre posúdenie splnenia podmienok poskytnutia príspevku</a:t>
            </a:r>
            <a:r>
              <a:rPr lang="sk-SK" altLang="sk-SK" sz="15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:</a:t>
            </a: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ü"/>
              <a:defRPr/>
            </a:pPr>
            <a:r>
              <a:rPr lang="sk-SK" altLang="sk-SK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Podmienka, že výdavky projektu sú </a:t>
            </a:r>
            <a:r>
              <a:rPr lang="sk-SK" alt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oprávnené;</a:t>
            </a: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ü"/>
              <a:defRPr/>
            </a:pPr>
            <a:r>
              <a:rPr lang="sk-SK" alt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Podmienka</a:t>
            </a:r>
            <a:r>
              <a:rPr lang="sk-SK" altLang="sk-SK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, že projekt je realizovaný na oprávnenom </a:t>
            </a:r>
            <a:r>
              <a:rPr lang="sk-SK" alt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území;</a:t>
            </a: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ü"/>
              <a:defRPr/>
            </a:pPr>
            <a:r>
              <a:rPr lang="sk-SK" alt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Podmienka </a:t>
            </a:r>
            <a:r>
              <a:rPr lang="sk-SK" altLang="sk-SK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splnenia kritérií kritéria pre výber </a:t>
            </a:r>
            <a:r>
              <a:rPr lang="sk-SK" alt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projektov;</a:t>
            </a:r>
            <a:endParaRPr lang="sk-SK" altLang="sk-SK" sz="15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ü"/>
              <a:defRPr/>
            </a:pPr>
            <a:r>
              <a:rPr lang="sk-SK" alt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Podmienky </a:t>
            </a:r>
            <a:r>
              <a:rPr lang="sk-SK" altLang="sk-SK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týkajúce sa štátnej pomoci a vyplývajúce zo schém štátnej </a:t>
            </a:r>
            <a:r>
              <a:rPr lang="sk-SK" alt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pomoci;</a:t>
            </a: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ü"/>
              <a:defRPr/>
            </a:pPr>
            <a:r>
              <a:rPr lang="sk-SK" alt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Minimálna </a:t>
            </a:r>
            <a:r>
              <a:rPr lang="sk-SK" altLang="sk-SK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a maximálna výška </a:t>
            </a:r>
            <a:r>
              <a:rPr lang="sk-SK" alt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príspevku.</a:t>
            </a:r>
            <a:endParaRPr lang="sk-SK" altLang="sk-SK" sz="1500" b="1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endParaRPr lang="sk-SK" altLang="sk-SK" sz="1200" b="1" dirty="0" smtClean="0">
              <a:solidFill>
                <a:schemeClr val="accent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r>
              <a:rPr lang="sk-SK" altLang="sk-SK" sz="15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Predkladá </a:t>
            </a:r>
            <a:r>
              <a:rPr lang="sk-SK" altLang="sk-SK" sz="15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sa</a:t>
            </a:r>
            <a:r>
              <a:rPr lang="sk-SK" altLang="sk-SK" sz="15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:</a:t>
            </a:r>
          </a:p>
          <a:p>
            <a:pPr marL="319088" indent="-319088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itchFamily="2" charset="2"/>
              <a:buChar char="§"/>
              <a:defRPr/>
            </a:pPr>
            <a:r>
              <a:rPr lang="sk-SK" altLang="sk-SK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MS Excel tabuľka s </a:t>
            </a:r>
            <a:r>
              <a:rPr lang="sk-SK" altLang="sk-SK" sz="15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predvyplnenými</a:t>
            </a:r>
            <a:r>
              <a:rPr lang="sk-SK" altLang="sk-SK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 vzorcami, vzorce sú v bunkách podfarbených šedou farbou,  vypĺňajú sa IBA bunky, ktoré nie sú podfarbené šedou </a:t>
            </a:r>
            <a:r>
              <a:rPr lang="sk-SK" alt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farbou</a:t>
            </a:r>
            <a:r>
              <a:rPr lang="pl-PL" altLang="sk-SK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.</a:t>
            </a:r>
            <a:endParaRPr lang="sk-SK" altLang="sk-SK" sz="1500" b="1" dirty="0">
              <a:solidFill>
                <a:schemeClr val="tx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97454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ok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6072188"/>
            <a:ext cx="7143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BlokTextu 10"/>
          <p:cNvSpPr txBox="1"/>
          <p:nvPr/>
        </p:nvSpPr>
        <p:spPr>
          <a:xfrm>
            <a:off x="457200" y="5697736"/>
            <a:ext cx="48625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b="1" dirty="0">
                <a:latin typeface="Century Gothic" panose="020B0502020202020204" pitchFamily="34" charset="0"/>
              </a:rPr>
              <a:t>C</a:t>
            </a:r>
            <a:r>
              <a:rPr lang="sk-SK" sz="1400" b="1" dirty="0" smtClean="0">
                <a:latin typeface="Century Gothic" panose="020B0502020202020204" pitchFamily="34" charset="0"/>
              </a:rPr>
              <a:t>.  POVINNÉ PRÍLOHY ŽoNFP</a:t>
            </a:r>
            <a:endParaRPr lang="sk-SK" sz="1400" b="1" dirty="0">
              <a:latin typeface="Century Gothic" panose="020B0502020202020204" pitchFamily="34" charset="0"/>
            </a:endParaRPr>
          </a:p>
        </p:txBody>
      </p:sp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404664"/>
            <a:ext cx="8004094" cy="794387"/>
          </a:xfrm>
        </p:spPr>
        <p:txBody>
          <a:bodyPr>
            <a:noAutofit/>
          </a:bodyPr>
          <a:lstStyle/>
          <a:p>
            <a:pPr algn="l" defTabSz="627063"/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Príloha č.13 ŽoNFP Doklad preukazujúci </a:t>
            </a:r>
            <a:r>
              <a:rPr lang="sk-SK" altLang="sk-SK" sz="26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vysporiadanie</a:t>
            </a:r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majetkovo-právnych vzťahov</a:t>
            </a:r>
            <a:endParaRPr lang="en-US" sz="2600" b="1" dirty="0"/>
          </a:p>
        </p:txBody>
      </p:sp>
      <p:sp>
        <p:nvSpPr>
          <p:cNvPr id="13" name="Zástupný symbol obsahu 2"/>
          <p:cNvSpPr txBox="1">
            <a:spLocks/>
          </p:cNvSpPr>
          <p:nvPr/>
        </p:nvSpPr>
        <p:spPr>
          <a:xfrm>
            <a:off x="440864" y="1412756"/>
            <a:ext cx="8451616" cy="41044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Vydáva</a:t>
            </a: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žiadateľ</a:t>
            </a: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Záväzný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formulár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 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nie</a:t>
            </a:r>
            <a:endParaRPr lang="sk-SK" altLang="sk-SK" sz="16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Forma predloženia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 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listinná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(originál) a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elektronická (kópia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)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na CD/DVD a cez 	ITMS2014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+</a:t>
            </a:r>
          </a:p>
          <a:p>
            <a:pPr algn="just">
              <a:tabLst>
                <a:tab pos="1879600" algn="l"/>
              </a:tabLst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Podklad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pre posúdenie splnenia podmienok poskytnutia príspevku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pl-PL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Podmienka, že žiadateľ má vysporiadané majetkovo-právne </a:t>
            </a:r>
            <a:r>
              <a:rPr lang="pl-PL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vzťahy;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Podmienky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týkajúce sa štátnej pomoci a vyplývajúce zo schém štátnej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pomoci.</a:t>
            </a:r>
          </a:p>
          <a:p>
            <a:pPr algn="just"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Predkladá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sa </a:t>
            </a: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:</a:t>
            </a:r>
            <a:endParaRPr lang="sk-SK" altLang="sk-SK" sz="1600" b="1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§"/>
              <a:defRPr/>
            </a:pP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výpis z listu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vlastníctva na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právne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úkony (postačuje vytlačený výpis z LV z </a:t>
            </a:r>
            <a:r>
              <a:rPr lang="sk-SK" altLang="sk-SK" sz="16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www.katasterportal.sk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,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nie starší ako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6 mesiace k predloženiu ŽoNFP;</a:t>
            </a:r>
            <a:endParaRPr lang="sk-SK" alt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§"/>
              <a:defRPr/>
            </a:pP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s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úhlas podielového/ bezpodielového spoluvlastníka/</a:t>
            </a:r>
            <a:r>
              <a:rPr lang="sk-SK" altLang="sk-SK" sz="1600" dirty="0" err="1" smtClean="0">
                <a:solidFill>
                  <a:schemeClr val="tx2"/>
                </a:solidFill>
                <a:latin typeface="Century Gothic" panose="020B0502020202020204" pitchFamily="34" charset="0"/>
              </a:rPr>
              <a:t>ov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na užívanie spoločnej veci na podnikateľskú činnosť žiadateľa a všetky úkony súvisiace s realizáciou projektu;</a:t>
            </a: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§"/>
              <a:defRPr/>
            </a:pP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nájomná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zmluva, ak žiadateľ nie je vlastníkom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nehnuteľnosti.</a:t>
            </a:r>
            <a:endParaRPr lang="sk-SK" alt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defRPr/>
            </a:pPr>
            <a:endParaRPr lang="sk-SK" altLang="sk-SK" sz="1600" b="1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marL="450850" lvl="1" indent="-276225" algn="just">
              <a:defRPr/>
            </a:pPr>
            <a:endParaRPr lang="pl-PL" sz="29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15383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ok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6072188"/>
            <a:ext cx="7143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BlokTextu 10"/>
          <p:cNvSpPr txBox="1"/>
          <p:nvPr/>
        </p:nvSpPr>
        <p:spPr>
          <a:xfrm>
            <a:off x="457200" y="5697736"/>
            <a:ext cx="48625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b="1" dirty="0">
                <a:latin typeface="Century Gothic" panose="020B0502020202020204" pitchFamily="34" charset="0"/>
              </a:rPr>
              <a:t>C</a:t>
            </a:r>
            <a:r>
              <a:rPr lang="sk-SK" sz="1400" b="1" dirty="0" smtClean="0">
                <a:latin typeface="Century Gothic" panose="020B0502020202020204" pitchFamily="34" charset="0"/>
              </a:rPr>
              <a:t>.  POVINNÉ PRÍLOHY ŽoNFP</a:t>
            </a:r>
            <a:endParaRPr lang="sk-SK" sz="1400" b="1" dirty="0">
              <a:latin typeface="Century Gothic" panose="020B0502020202020204" pitchFamily="34" charset="0"/>
            </a:endParaRPr>
          </a:p>
        </p:txBody>
      </p:sp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404664"/>
            <a:ext cx="8004094" cy="794387"/>
          </a:xfrm>
        </p:spPr>
        <p:txBody>
          <a:bodyPr>
            <a:noAutofit/>
          </a:bodyPr>
          <a:lstStyle/>
          <a:p>
            <a:pPr algn="l" defTabSz="627063"/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Príloha č.14 ŽoNFP Potvrdenie miestne príslušného inšpektorátu práce</a:t>
            </a:r>
            <a:endParaRPr lang="en-US" sz="2600" b="1" dirty="0"/>
          </a:p>
        </p:txBody>
      </p:sp>
      <p:sp>
        <p:nvSpPr>
          <p:cNvPr id="13" name="Zástupný symbol obsahu 2"/>
          <p:cNvSpPr txBox="1">
            <a:spLocks/>
          </p:cNvSpPr>
          <p:nvPr/>
        </p:nvSpPr>
        <p:spPr>
          <a:xfrm>
            <a:off x="440864" y="1412756"/>
            <a:ext cx="8229600" cy="410447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7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Vydáva</a:t>
            </a:r>
            <a:r>
              <a:rPr lang="sk-SK" altLang="sk-SK" sz="17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miestne príslušný inšpektorát práce</a:t>
            </a: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7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Záväzný </a:t>
            </a:r>
            <a:r>
              <a:rPr lang="sk-SK" altLang="sk-SK" sz="17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formulár</a:t>
            </a:r>
            <a:r>
              <a:rPr lang="sk-SK" altLang="sk-SK" sz="17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 	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nie</a:t>
            </a:r>
            <a:endParaRPr lang="sk-SK" altLang="sk-SK" sz="17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7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Forma predloženia</a:t>
            </a:r>
            <a:r>
              <a:rPr lang="sk-SK" altLang="sk-SK" sz="17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 	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listinná 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(originál) a 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elektronická (kópia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) 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na CD/DVD a cez 	ITMS2014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+</a:t>
            </a:r>
          </a:p>
          <a:p>
            <a:pPr algn="just">
              <a:tabLst>
                <a:tab pos="1879600" algn="l"/>
              </a:tabLst>
              <a:defRPr/>
            </a:pPr>
            <a:r>
              <a:rPr lang="sk-SK" altLang="sk-SK" sz="17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Podklad </a:t>
            </a:r>
            <a:r>
              <a:rPr lang="sk-SK" altLang="sk-SK" sz="17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pre posúdenie splnenia podmienok poskytnutia príspevku</a:t>
            </a:r>
            <a:r>
              <a:rPr lang="sk-SK" altLang="sk-SK" sz="17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pl-PL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Podmienka neporušenia zákazu nelegálnej práce a nelegálneho zamestnávania za obdobie 5 rokov predchádzajúcich podaniu </a:t>
            </a:r>
            <a:r>
              <a:rPr lang="pl-PL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ŽoNFP;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Podmienky 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týkajúce sa štátnej pomoci a vyplývajúce zo schém štátnej 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pomoci.</a:t>
            </a:r>
          </a:p>
          <a:p>
            <a:pPr algn="just">
              <a:defRPr/>
            </a:pPr>
            <a:r>
              <a:rPr lang="sk-SK" altLang="sk-SK" sz="17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Predkladá </a:t>
            </a:r>
            <a:r>
              <a:rPr lang="sk-SK" altLang="sk-SK" sz="17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sa </a:t>
            </a:r>
            <a:r>
              <a:rPr lang="sk-SK" altLang="sk-SK" sz="17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:</a:t>
            </a:r>
            <a:endParaRPr lang="sk-SK" altLang="sk-SK" sz="1700" b="1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§"/>
              <a:defRPr/>
            </a:pP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predkladá originál (resp. úradne 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osvedčená kópia) 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potvrdenia miestne príslušného inšpektorátu práce, že žiadateľ neporušil zákaz nelegálnej práce a nelegálneho 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zamestnávania.</a:t>
            </a:r>
          </a:p>
          <a:p>
            <a:pPr algn="just">
              <a:spcBef>
                <a:spcPts val="700"/>
              </a:spcBef>
              <a:buClr>
                <a:schemeClr val="accent1"/>
              </a:buClr>
              <a:buSzPct val="60000"/>
              <a:defRPr/>
            </a:pPr>
            <a:r>
              <a:rPr lang="sk-SK" altLang="sk-SK" sz="17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UPOZORNENIE: porušenie nesmelo nastať za obdobie predchádzajúcich piatich rokov ku dňu vydania tohto potvrdenia, pričom uvedený doklad nesmie byť starší ako 6 mesiacov ku dňu predloženia ŽoNFP.</a:t>
            </a:r>
          </a:p>
          <a:p>
            <a:pPr marL="450850" lvl="1" indent="-276225" algn="just">
              <a:defRPr/>
            </a:pPr>
            <a:endParaRPr lang="pl-PL" sz="29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84095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ok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6072188"/>
            <a:ext cx="7143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BlokTextu 10"/>
          <p:cNvSpPr txBox="1"/>
          <p:nvPr/>
        </p:nvSpPr>
        <p:spPr>
          <a:xfrm>
            <a:off x="457200" y="5697736"/>
            <a:ext cx="48625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b="1" dirty="0">
                <a:latin typeface="Century Gothic" panose="020B0502020202020204" pitchFamily="34" charset="0"/>
              </a:rPr>
              <a:t>C</a:t>
            </a:r>
            <a:r>
              <a:rPr lang="sk-SK" sz="1400" b="1" dirty="0" smtClean="0">
                <a:latin typeface="Century Gothic" panose="020B0502020202020204" pitchFamily="34" charset="0"/>
              </a:rPr>
              <a:t>.  POVINNÉ PRÍLOHY ŽoNFP</a:t>
            </a:r>
            <a:endParaRPr lang="sk-SK" sz="1400" b="1" dirty="0">
              <a:latin typeface="Century Gothic" panose="020B0502020202020204" pitchFamily="34" charset="0"/>
            </a:endParaRPr>
          </a:p>
        </p:txBody>
      </p:sp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116632"/>
            <a:ext cx="8004094" cy="1224136"/>
          </a:xfrm>
        </p:spPr>
        <p:txBody>
          <a:bodyPr>
            <a:noAutofit/>
          </a:bodyPr>
          <a:lstStyle/>
          <a:p>
            <a:pPr algn="l" defTabSz="627063"/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Príloha č.15 ŽoNFP Dokumenty preukazujúce oprávnenosť z hľadiska plnenia požiadaviek v oblasti posudzovania vplyvov na ŽP</a:t>
            </a:r>
            <a:endParaRPr lang="en-US" sz="2600" b="1" dirty="0"/>
          </a:p>
        </p:txBody>
      </p:sp>
      <p:sp>
        <p:nvSpPr>
          <p:cNvPr id="13" name="Zástupný symbol obsahu 2"/>
          <p:cNvSpPr txBox="1">
            <a:spLocks/>
          </p:cNvSpPr>
          <p:nvPr/>
        </p:nvSpPr>
        <p:spPr>
          <a:xfrm>
            <a:off x="440864" y="1390026"/>
            <a:ext cx="8307600" cy="43077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5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Vydáva</a:t>
            </a:r>
            <a:r>
              <a:rPr lang="sk-SK" altLang="sk-SK" sz="15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 	p</a:t>
            </a:r>
            <a:r>
              <a:rPr lang="sk-SK" alt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ríslušný </a:t>
            </a:r>
            <a:r>
              <a:rPr lang="sk-SK" altLang="sk-SK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okresný úrad - odbor starostlivosti o ŽP, Ministerstvo </a:t>
            </a:r>
            <a:r>
              <a:rPr lang="sk-SK" alt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	životného prostredia SR</a:t>
            </a: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5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Záväzný </a:t>
            </a:r>
            <a:r>
              <a:rPr lang="sk-SK" altLang="sk-SK" sz="15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formulár</a:t>
            </a:r>
            <a:r>
              <a:rPr lang="sk-SK" altLang="sk-SK" sz="15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 	</a:t>
            </a:r>
            <a:r>
              <a:rPr lang="sk-SK" alt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áno – Príloha č. 15 ŽoNFP – nepodlieha posudzovaniu </a:t>
            </a:r>
            <a:r>
              <a:rPr lang="sk-SK" altLang="sk-SK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vplyvov na ŽP, nie – ostatné dokumenty</a:t>
            </a:r>
            <a:endParaRPr lang="sk-SK" altLang="sk-SK" sz="15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5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Forma predloženia</a:t>
            </a:r>
            <a:r>
              <a:rPr lang="sk-SK" altLang="sk-SK" sz="15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 	</a:t>
            </a:r>
            <a:r>
              <a:rPr lang="sk-SK" alt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listinná </a:t>
            </a:r>
            <a:r>
              <a:rPr lang="sk-SK" altLang="sk-SK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(originál) a </a:t>
            </a:r>
            <a:r>
              <a:rPr lang="sk-SK" alt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elektronická (kópia</a:t>
            </a:r>
            <a:r>
              <a:rPr lang="sk-SK" altLang="sk-SK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) </a:t>
            </a:r>
            <a:r>
              <a:rPr lang="sk-SK" alt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na CD/DVD a cez 	ITMS2014</a:t>
            </a:r>
            <a:r>
              <a:rPr lang="sk-SK" altLang="sk-SK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+</a:t>
            </a:r>
          </a:p>
          <a:p>
            <a:pPr algn="just">
              <a:tabLst>
                <a:tab pos="1879600" algn="l"/>
              </a:tabLst>
              <a:defRPr/>
            </a:pPr>
            <a:r>
              <a:rPr lang="sk-SK" altLang="sk-SK" sz="15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Podklad </a:t>
            </a:r>
            <a:r>
              <a:rPr lang="sk-SK" altLang="sk-SK" sz="15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pre posúdenie splnenia podmienok poskytnutia príspevku</a:t>
            </a:r>
            <a:r>
              <a:rPr lang="sk-SK" altLang="sk-SK" sz="15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pl-PL" altLang="sk-SK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Oprávnenosť z hľadiska preukázania súladu s požiadavkami v oblasti posudzovania vplyvov navrhovanej činnosti na životné </a:t>
            </a:r>
            <a:r>
              <a:rPr lang="pl-PL" alt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prostredie;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sk-SK" alt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Podmienky </a:t>
            </a:r>
            <a:r>
              <a:rPr lang="sk-SK" altLang="sk-SK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týkajúce sa štátnej pomoci a vyplývajúce zo schém štátnej </a:t>
            </a:r>
            <a:r>
              <a:rPr lang="sk-SK" alt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pomoci.</a:t>
            </a:r>
          </a:p>
          <a:p>
            <a:pPr algn="just">
              <a:defRPr/>
            </a:pPr>
            <a:endParaRPr lang="sk-SK" altLang="sk-SK" sz="1100" b="1" dirty="0" smtClean="0">
              <a:solidFill>
                <a:schemeClr val="accent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r>
              <a:rPr lang="sk-SK" altLang="sk-SK" sz="15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Predkladá </a:t>
            </a:r>
            <a:r>
              <a:rPr lang="sk-SK" altLang="sk-SK" sz="15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sa </a:t>
            </a:r>
            <a:r>
              <a:rPr lang="sk-SK" altLang="sk-SK" sz="15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originál / úradne osvedčená kópia niektorého dokumentu</a:t>
            </a:r>
            <a:r>
              <a:rPr lang="sk-SK" altLang="sk-SK" sz="15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:</a:t>
            </a:r>
            <a:endParaRPr lang="sk-SK" altLang="sk-SK" sz="1500" b="1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§"/>
              <a:defRPr/>
            </a:pPr>
            <a:r>
              <a:rPr lang="sk-SK" altLang="sk-SK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p</a:t>
            </a:r>
            <a:r>
              <a:rPr lang="sk-SK" alt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latné záverečné </a:t>
            </a:r>
            <a:r>
              <a:rPr lang="sk-SK" altLang="sk-SK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stanovisko </a:t>
            </a:r>
            <a:r>
              <a:rPr lang="sk-SK" alt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(nepredkladá sa príloha č. 11),	</a:t>
            </a: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§"/>
              <a:defRPr/>
            </a:pPr>
            <a:r>
              <a:rPr lang="sk-SK" alt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rozhodnutie zo zisťovacieho konania,	</a:t>
            </a: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§"/>
              <a:defRPr/>
            </a:pPr>
            <a:r>
              <a:rPr lang="sk-SK" alt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rozhodnutie orgánu podľa § 19 ods. 1 zákona č. 24/2006 Z. z.,</a:t>
            </a: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§"/>
              <a:defRPr/>
            </a:pPr>
            <a:r>
              <a:rPr lang="sk-SK" altLang="sk-SK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v</a:t>
            </a:r>
            <a:r>
              <a:rPr lang="sk-SK" alt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yjadrenie príslušného orgánu - </a:t>
            </a:r>
            <a:r>
              <a:rPr lang="sk-SK" altLang="sk-SK" sz="1500" dirty="0">
                <a:solidFill>
                  <a:schemeClr val="tx2"/>
                </a:solidFill>
                <a:latin typeface="Century Gothic" panose="020B0502020202020204" pitchFamily="34" charset="0"/>
              </a:rPr>
              <a:t>Príloha č. 15 </a:t>
            </a:r>
            <a:r>
              <a:rPr lang="sk-SK" altLang="sk-SK" sz="15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ŽoNFP.</a:t>
            </a:r>
            <a:endParaRPr lang="sk-SK" altLang="sk-SK" sz="15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4230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ok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6072188"/>
            <a:ext cx="7143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0" y="0"/>
            <a:ext cx="7683500" cy="576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8"/>
          <p:cNvSpPr/>
          <p:nvPr/>
        </p:nvSpPr>
        <p:spPr>
          <a:xfrm>
            <a:off x="0" y="0"/>
            <a:ext cx="9144000" cy="5767388"/>
          </a:xfrm>
          <a:prstGeom prst="rect">
            <a:avLst/>
          </a:prstGeom>
          <a:solidFill>
            <a:srgbClr val="E19F3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sk-SK"/>
          </a:p>
        </p:txBody>
      </p:sp>
      <p:pic>
        <p:nvPicPr>
          <p:cNvPr id="14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8" y="-2763688"/>
            <a:ext cx="7683500" cy="576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7"/>
          <p:cNvSpPr txBox="1">
            <a:spLocks noChangeArrowheads="1"/>
          </p:cNvSpPr>
          <p:nvPr/>
        </p:nvSpPr>
        <p:spPr bwMode="auto">
          <a:xfrm>
            <a:off x="1044575" y="2222089"/>
            <a:ext cx="712598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sk-SK" altLang="sk-SK" sz="36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2. Príprava </a:t>
            </a:r>
            <a:r>
              <a:rPr lang="sk-SK" altLang="sk-SK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žiadosti o </a:t>
            </a:r>
            <a:r>
              <a:rPr lang="sk-SK" altLang="sk-SK" sz="36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poskytnutie nenávratného finančného príspevku</a:t>
            </a:r>
            <a:endParaRPr lang="sk-SK" altLang="sk-SK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02965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ok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6072188"/>
            <a:ext cx="7143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BlokTextu 10"/>
          <p:cNvSpPr txBox="1"/>
          <p:nvPr/>
        </p:nvSpPr>
        <p:spPr>
          <a:xfrm>
            <a:off x="457200" y="5697736"/>
            <a:ext cx="48625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b="1" dirty="0">
                <a:latin typeface="Century Gothic" panose="020B0502020202020204" pitchFamily="34" charset="0"/>
              </a:rPr>
              <a:t>C</a:t>
            </a:r>
            <a:r>
              <a:rPr lang="sk-SK" sz="1400" b="1" dirty="0" smtClean="0">
                <a:latin typeface="Century Gothic" panose="020B0502020202020204" pitchFamily="34" charset="0"/>
              </a:rPr>
              <a:t>.  POVINNÉ PRÍLOHY ŽoNFP</a:t>
            </a:r>
            <a:endParaRPr lang="sk-SK" sz="1400" b="1" dirty="0">
              <a:latin typeface="Century Gothic" panose="020B0502020202020204" pitchFamily="34" charset="0"/>
            </a:endParaRPr>
          </a:p>
        </p:txBody>
      </p:sp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340891"/>
            <a:ext cx="8004094" cy="794387"/>
          </a:xfrm>
        </p:spPr>
        <p:txBody>
          <a:bodyPr>
            <a:noAutofit/>
          </a:bodyPr>
          <a:lstStyle/>
          <a:p>
            <a:pPr algn="l" defTabSz="627063"/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Príloha č.16 ŽoNFP Finančná analýza</a:t>
            </a:r>
            <a:endParaRPr lang="en-US" sz="2600" b="1" dirty="0"/>
          </a:p>
        </p:txBody>
      </p:sp>
      <p:sp>
        <p:nvSpPr>
          <p:cNvPr id="13" name="Zástupný symbol obsahu 2"/>
          <p:cNvSpPr txBox="1">
            <a:spLocks/>
          </p:cNvSpPr>
          <p:nvPr/>
        </p:nvSpPr>
        <p:spPr>
          <a:xfrm>
            <a:off x="440864" y="1214652"/>
            <a:ext cx="8229600" cy="4230571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9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Vypracúva</a:t>
            </a:r>
            <a:r>
              <a:rPr lang="sk-SK" altLang="sk-SK" sz="19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900" dirty="0">
                <a:solidFill>
                  <a:schemeClr val="tx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žiadateľ</a:t>
            </a:r>
            <a:endParaRPr lang="sk-SK" altLang="sk-SK" sz="19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9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Záväzný </a:t>
            </a:r>
            <a:r>
              <a:rPr lang="sk-SK" altLang="sk-SK" sz="19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formulár</a:t>
            </a:r>
            <a:r>
              <a:rPr lang="sk-SK" altLang="sk-SK" sz="19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900" dirty="0">
                <a:solidFill>
                  <a:schemeClr val="tx2"/>
                </a:solidFill>
                <a:latin typeface="Century Gothic" panose="020B0502020202020204" pitchFamily="34" charset="0"/>
              </a:rPr>
              <a:t> 	</a:t>
            </a:r>
            <a:r>
              <a:rPr lang="sk-SK" altLang="sk-SK" sz="1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áno</a:t>
            </a:r>
            <a:endParaRPr lang="sk-SK" altLang="sk-SK" sz="19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9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Forma predloženia</a:t>
            </a:r>
            <a:r>
              <a:rPr lang="sk-SK" altLang="sk-SK" sz="19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900" dirty="0">
                <a:solidFill>
                  <a:schemeClr val="tx2"/>
                </a:solidFill>
                <a:latin typeface="Century Gothic" panose="020B0502020202020204" pitchFamily="34" charset="0"/>
              </a:rPr>
              <a:t> 	</a:t>
            </a:r>
            <a:r>
              <a:rPr lang="sk-SK" altLang="sk-SK" sz="1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listinná </a:t>
            </a:r>
            <a:r>
              <a:rPr lang="sk-SK" altLang="sk-SK" sz="1900" dirty="0">
                <a:solidFill>
                  <a:schemeClr val="tx2"/>
                </a:solidFill>
                <a:latin typeface="Century Gothic" panose="020B0502020202020204" pitchFamily="34" charset="0"/>
              </a:rPr>
              <a:t>(originál) a elektronická (kópia) na CD/DVD a cez 	</a:t>
            </a:r>
            <a:r>
              <a:rPr lang="sk-SK" altLang="sk-SK" sz="1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ITMS2014+</a:t>
            </a:r>
          </a:p>
          <a:p>
            <a:pPr algn="just" defTabSz="804863">
              <a:tabLst>
                <a:tab pos="2066925" algn="l"/>
              </a:tabLst>
              <a:defRPr/>
            </a:pPr>
            <a:endParaRPr lang="sk-SK" altLang="sk-SK" sz="1900" b="1" dirty="0" smtClean="0">
              <a:solidFill>
                <a:schemeClr val="accent2"/>
              </a:solidFill>
              <a:latin typeface="Century Gothic" panose="020B0502020202020204" pitchFamily="34" charset="0"/>
            </a:endParaRP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9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Podklad </a:t>
            </a:r>
            <a:r>
              <a:rPr lang="sk-SK" altLang="sk-SK" sz="19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pre posúdenie splnenia podmienok poskytnutia príspevku</a:t>
            </a:r>
            <a:r>
              <a:rPr lang="sk-SK" altLang="sk-SK" sz="19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</a:p>
          <a:p>
            <a:pPr marL="342900" indent="-34290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pl-PL" altLang="sk-SK" sz="1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Podmienka </a:t>
            </a:r>
            <a:r>
              <a:rPr lang="pl-PL" altLang="sk-SK" sz="1900" dirty="0">
                <a:solidFill>
                  <a:schemeClr val="tx2"/>
                </a:solidFill>
                <a:latin typeface="Century Gothic" panose="020B0502020202020204" pitchFamily="34" charset="0"/>
              </a:rPr>
              <a:t>splnenia kritérií pre výber </a:t>
            </a:r>
            <a:r>
              <a:rPr lang="pl-PL" altLang="sk-SK" sz="1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projektov;</a:t>
            </a:r>
            <a:endParaRPr lang="pl-PL" altLang="sk-SK" sz="19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indent="-34290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sk-SK" altLang="sk-SK" sz="1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Podmienky </a:t>
            </a:r>
            <a:r>
              <a:rPr lang="sk-SK" altLang="sk-SK" sz="1900" dirty="0">
                <a:solidFill>
                  <a:schemeClr val="tx2"/>
                </a:solidFill>
                <a:latin typeface="Century Gothic" panose="020B0502020202020204" pitchFamily="34" charset="0"/>
              </a:rPr>
              <a:t>týkajúce sa štátnej pomoci a vyplývajúce zo schém štátnej </a:t>
            </a:r>
            <a:r>
              <a:rPr lang="sk-SK" altLang="sk-SK" sz="1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pomoci.</a:t>
            </a:r>
          </a:p>
          <a:p>
            <a:pPr algn="just">
              <a:buClr>
                <a:schemeClr val="accent1"/>
              </a:buClr>
              <a:tabLst>
                <a:tab pos="1879600" algn="l"/>
              </a:tabLst>
              <a:defRPr/>
            </a:pPr>
            <a:endParaRPr lang="sk-SK" sz="19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defRPr/>
            </a:pPr>
            <a:r>
              <a:rPr lang="sk-SK" altLang="sk-SK" sz="19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Predkladá sa</a:t>
            </a:r>
            <a:r>
              <a:rPr lang="sk-SK" altLang="sk-SK" sz="19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:</a:t>
            </a:r>
          </a:p>
          <a:p>
            <a:pPr marL="319088" indent="-319088" algn="just">
              <a:spcBef>
                <a:spcPts val="700"/>
              </a:spcBef>
              <a:buClr>
                <a:schemeClr val="accent1"/>
              </a:buClr>
              <a:buSzPct val="60000"/>
              <a:buFont typeface="Wingdings" pitchFamily="2" charset="2"/>
              <a:buChar char="§"/>
              <a:defRPr/>
            </a:pPr>
            <a:r>
              <a:rPr lang="sk-SK" altLang="sk-SK" sz="1900" dirty="0">
                <a:solidFill>
                  <a:schemeClr val="tx2"/>
                </a:solidFill>
                <a:latin typeface="Century Gothic" panose="020B0502020202020204" pitchFamily="34" charset="0"/>
              </a:rPr>
              <a:t>MS Excel tabuľka s </a:t>
            </a:r>
            <a:r>
              <a:rPr lang="sk-SK" altLang="sk-SK" sz="1900" dirty="0" err="1">
                <a:solidFill>
                  <a:schemeClr val="tx2"/>
                </a:solidFill>
                <a:latin typeface="Century Gothic" panose="020B0502020202020204" pitchFamily="34" charset="0"/>
              </a:rPr>
              <a:t>predvyplnenými</a:t>
            </a:r>
            <a:r>
              <a:rPr lang="sk-SK" altLang="sk-SK" sz="1900" dirty="0">
                <a:solidFill>
                  <a:schemeClr val="tx2"/>
                </a:solidFill>
                <a:latin typeface="Century Gothic" panose="020B0502020202020204" pitchFamily="34" charset="0"/>
              </a:rPr>
              <a:t> vzorcami – vypĺňajú sa iba biele bunky, modré a žlté bunky sa počítajú </a:t>
            </a:r>
            <a:r>
              <a:rPr lang="sk-SK" altLang="sk-SK" sz="19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automaticky.</a:t>
            </a:r>
            <a:endParaRPr lang="sk-SK" altLang="sk-SK" sz="19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defRPr/>
            </a:pPr>
            <a:endParaRPr lang="sk-SK" altLang="sk-SK" sz="1900" b="1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just">
              <a:defRPr/>
            </a:pPr>
            <a:r>
              <a:rPr lang="sk-SK" altLang="sk-SK" sz="19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Vo formulári ŽoNFP </a:t>
            </a:r>
            <a:r>
              <a:rPr lang="sk-SK" altLang="sk-SK" sz="19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(časť 13) je </a:t>
            </a:r>
            <a:r>
              <a:rPr lang="sk-SK" altLang="sk-SK" sz="19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žiadateľ zároveň povinný vykonať rizikovú analýzu vstupov do finančnej </a:t>
            </a:r>
            <a:r>
              <a:rPr lang="sk-SK" altLang="sk-SK" sz="19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analýzy a popísať spôsoby eliminácie situácií</a:t>
            </a:r>
            <a:r>
              <a:rPr lang="sk-SK" altLang="sk-SK" sz="19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, ktoré negatívne ovplyvnia plánovanú výšku miery výnosnosti investície</a:t>
            </a:r>
            <a:r>
              <a:rPr lang="sk-SK" altLang="sk-SK" sz="19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.</a:t>
            </a:r>
          </a:p>
          <a:p>
            <a:pPr algn="just">
              <a:defRPr/>
            </a:pPr>
            <a:r>
              <a:rPr lang="sk-SK" altLang="sk-SK" sz="1900" b="1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V prílohe č. 1 Opis projektu je potrebné v časti 6 uviesť spôsob určenia vstupných hodnôt finančnej analýzy a vysvetliť ich vývoj v čase.</a:t>
            </a:r>
            <a:endParaRPr lang="sk-SK" altLang="sk-SK" sz="1900" b="1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  <a:p>
            <a:pPr marL="450850" lvl="1" indent="-276225" algn="just">
              <a:defRPr/>
            </a:pPr>
            <a:endParaRPr lang="pl-PL" sz="29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1353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ok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6072188"/>
            <a:ext cx="7143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BlokTextu 10"/>
          <p:cNvSpPr txBox="1"/>
          <p:nvPr/>
        </p:nvSpPr>
        <p:spPr>
          <a:xfrm>
            <a:off x="457200" y="5697736"/>
            <a:ext cx="48625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b="1" dirty="0">
                <a:latin typeface="Century Gothic" panose="020B0502020202020204" pitchFamily="34" charset="0"/>
              </a:rPr>
              <a:t>C</a:t>
            </a:r>
            <a:r>
              <a:rPr lang="sk-SK" sz="1400" b="1" dirty="0" smtClean="0">
                <a:latin typeface="Century Gothic" panose="020B0502020202020204" pitchFamily="34" charset="0"/>
              </a:rPr>
              <a:t>.  POVINNÉ PRÍLOHY ŽoNFP</a:t>
            </a:r>
            <a:endParaRPr lang="sk-SK" sz="1400" b="1" dirty="0">
              <a:latin typeface="Century Gothic" panose="020B0502020202020204" pitchFamily="34" charset="0"/>
            </a:endParaRPr>
          </a:p>
        </p:txBody>
      </p:sp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404664"/>
            <a:ext cx="8004094" cy="794387"/>
          </a:xfrm>
        </p:spPr>
        <p:txBody>
          <a:bodyPr>
            <a:noAutofit/>
          </a:bodyPr>
          <a:lstStyle/>
          <a:p>
            <a:pPr algn="l" defTabSz="627063"/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Príloha č.17 ŽoNFP Ukazovatele finančnej situácie žiadateľa</a:t>
            </a:r>
            <a:endParaRPr lang="en-US" sz="2600" b="1" dirty="0"/>
          </a:p>
        </p:txBody>
      </p:sp>
      <p:sp>
        <p:nvSpPr>
          <p:cNvPr id="13" name="Zástupný symbol obsahu 2"/>
          <p:cNvSpPr txBox="1">
            <a:spLocks/>
          </p:cNvSpPr>
          <p:nvPr/>
        </p:nvSpPr>
        <p:spPr>
          <a:xfrm>
            <a:off x="440864" y="1412755"/>
            <a:ext cx="8229600" cy="42056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7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Vydáva</a:t>
            </a:r>
            <a:r>
              <a:rPr lang="sk-SK" altLang="sk-SK" sz="17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žiadateľ</a:t>
            </a: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7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Záväzný </a:t>
            </a:r>
            <a:r>
              <a:rPr lang="sk-SK" altLang="sk-SK" sz="17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formulár</a:t>
            </a:r>
            <a:r>
              <a:rPr lang="sk-SK" altLang="sk-SK" sz="17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 	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áno</a:t>
            </a:r>
            <a:endParaRPr lang="sk-SK" altLang="sk-SK" sz="17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7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Forma predloženia</a:t>
            </a:r>
            <a:r>
              <a:rPr lang="sk-SK" altLang="sk-SK" sz="17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 	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listinná 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(originál) a 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elektronická (kópia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) 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na CD/DVD a cez 	ITMS2014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+</a:t>
            </a:r>
          </a:p>
          <a:p>
            <a:pPr algn="just">
              <a:tabLst>
                <a:tab pos="1879600" algn="l"/>
              </a:tabLst>
              <a:defRPr/>
            </a:pPr>
            <a:r>
              <a:rPr lang="sk-SK" altLang="sk-SK" sz="17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Podklad </a:t>
            </a:r>
            <a:r>
              <a:rPr lang="sk-SK" altLang="sk-SK" sz="17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pre posúdenie splnenia podmienok poskytnutia príspevku</a:t>
            </a:r>
            <a:r>
              <a:rPr lang="sk-SK" altLang="sk-SK" sz="17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pl-PL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Podmienka splnenia kritérií pre výber </a:t>
            </a:r>
            <a:r>
              <a:rPr lang="pl-PL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projektov;</a:t>
            </a:r>
            <a:endParaRPr lang="pl-PL" altLang="sk-SK" sz="17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Podmienky 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týkajúce sa štátnej pomoci a vyplývajúce zo schém štátnej 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pomoci.</a:t>
            </a:r>
          </a:p>
          <a:p>
            <a:pPr algn="just">
              <a:defRPr/>
            </a:pPr>
            <a:r>
              <a:rPr lang="sk-SK" altLang="sk-SK" sz="17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Rozsah zisťovaných údajov</a:t>
            </a:r>
            <a:r>
              <a:rPr lang="sk-SK" altLang="sk-SK" sz="17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:</a:t>
            </a: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Arial" panose="020B0604020202020204" pitchFamily="34" charset="0"/>
              <a:buChar char="•"/>
              <a:defRPr/>
            </a:pP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index 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bonity,</a:t>
            </a:r>
            <a:endParaRPr lang="sk-SK" altLang="sk-SK" sz="17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Arial" panose="020B0604020202020204" pitchFamily="34" charset="0"/>
              <a:buChar char="•"/>
              <a:defRPr/>
            </a:pP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obrátka celkového majetku z 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tržieb,</a:t>
            </a:r>
            <a:endParaRPr lang="sk-SK" altLang="sk-SK" sz="17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Arial" panose="020B0604020202020204" pitchFamily="34" charset="0"/>
              <a:buChar char="•"/>
              <a:defRPr/>
            </a:pP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podiel aktív podniku k výške celkových výdavkov 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projektu,</a:t>
            </a: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Arial" panose="020B0604020202020204" pitchFamily="34" charset="0"/>
              <a:buChar char="•"/>
              <a:defRPr/>
            </a:pP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</a:rPr>
              <a:t>p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otenciál tvorby pridanej hodnoty.</a:t>
            </a:r>
            <a:endParaRPr lang="sk-SK" altLang="sk-SK" sz="17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>
              <a:defRPr/>
            </a:pPr>
            <a:r>
              <a:rPr lang="sk-SK" altLang="sk-SK" sz="1700" b="1" dirty="0" smtClean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Predkladá </a:t>
            </a:r>
            <a:r>
              <a:rPr lang="sk-SK" altLang="sk-SK" sz="17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sa</a:t>
            </a:r>
            <a:r>
              <a:rPr lang="sk-SK" altLang="sk-SK" sz="17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:</a:t>
            </a:r>
          </a:p>
          <a:p>
            <a:pPr algn="just"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MS Excel tabuľka s </a:t>
            </a:r>
            <a:r>
              <a:rPr lang="sk-SK" altLang="sk-SK" sz="1700" dirty="0" err="1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predvyplnenými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 vzorcami – vypĺňajú sa iba biele bunky, 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modré </a:t>
            </a:r>
            <a:r>
              <a:rPr lang="sk-SK" altLang="sk-SK" sz="1700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a žlté bunky sa počítajú </a:t>
            </a:r>
            <a:r>
              <a:rPr lang="sk-SK" altLang="sk-SK" sz="1700" dirty="0" smtClean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automaticky</a:t>
            </a:r>
            <a:r>
              <a:rPr lang="pl-PL" altLang="sk-SK" sz="2900" dirty="0">
                <a:solidFill>
                  <a:schemeClr val="tx2"/>
                </a:solidFill>
                <a:latin typeface="Century Gothic" panose="020B0502020202020204" pitchFamily="34" charset="0"/>
              </a:rPr>
              <a:t>.</a:t>
            </a:r>
            <a:endParaRPr lang="sk-SK" altLang="sk-SK" sz="1700" dirty="0">
              <a:solidFill>
                <a:schemeClr val="tx2"/>
              </a:solidFill>
              <a:latin typeface="Century Gothic" panose="020B0502020202020204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306050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ok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6072188"/>
            <a:ext cx="7143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BlokTextu 10"/>
          <p:cNvSpPr txBox="1"/>
          <p:nvPr/>
        </p:nvSpPr>
        <p:spPr>
          <a:xfrm>
            <a:off x="457200" y="5697736"/>
            <a:ext cx="48625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b="1" dirty="0">
                <a:latin typeface="Century Gothic" panose="020B0502020202020204" pitchFamily="34" charset="0"/>
              </a:rPr>
              <a:t>C</a:t>
            </a:r>
            <a:r>
              <a:rPr lang="sk-SK" sz="1400" b="1" dirty="0" smtClean="0">
                <a:latin typeface="Century Gothic" panose="020B0502020202020204" pitchFamily="34" charset="0"/>
              </a:rPr>
              <a:t>.  POVINNÉ PRÍLOHY ŽoNFP</a:t>
            </a:r>
            <a:endParaRPr lang="sk-SK" sz="1400" b="1" dirty="0">
              <a:latin typeface="Century Gothic" panose="020B0502020202020204" pitchFamily="34" charset="0"/>
            </a:endParaRPr>
          </a:p>
        </p:txBody>
      </p:sp>
      <p:sp>
        <p:nvSpPr>
          <p:cNvPr id="12" name="Nadpis 1"/>
          <p:cNvSpPr>
            <a:spLocks noGrp="1"/>
          </p:cNvSpPr>
          <p:nvPr>
            <p:ph type="ctrTitle"/>
          </p:nvPr>
        </p:nvSpPr>
        <p:spPr>
          <a:xfrm>
            <a:off x="440864" y="404664"/>
            <a:ext cx="8004094" cy="794387"/>
          </a:xfrm>
        </p:spPr>
        <p:txBody>
          <a:bodyPr>
            <a:noAutofit/>
          </a:bodyPr>
          <a:lstStyle/>
          <a:p>
            <a:pPr algn="l" defTabSz="627063"/>
            <a:r>
              <a:rPr lang="sk-SK" altLang="sk-SK" sz="2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Príloha č.18 ŽoNFP Preukázanie kritérií počiatočnej investície</a:t>
            </a:r>
            <a:endParaRPr lang="en-US" sz="2600" b="1" dirty="0"/>
          </a:p>
        </p:txBody>
      </p:sp>
      <p:sp>
        <p:nvSpPr>
          <p:cNvPr id="13" name="Zástupný symbol obsahu 2"/>
          <p:cNvSpPr txBox="1">
            <a:spLocks/>
          </p:cNvSpPr>
          <p:nvPr/>
        </p:nvSpPr>
        <p:spPr>
          <a:xfrm>
            <a:off x="440864" y="1412755"/>
            <a:ext cx="8229600" cy="428498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Vydáva</a:t>
            </a: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žiadateľ</a:t>
            </a: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Záväzný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formulár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 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áno</a:t>
            </a:r>
          </a:p>
          <a:p>
            <a:pPr algn="just" defTabSz="804863">
              <a:tabLst>
                <a:tab pos="2066925" algn="l"/>
              </a:tabLst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Forma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predloženia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 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listinná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(originál) a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elektronická (kópia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)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na CD/DVD a cez 	ITMS2014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+</a:t>
            </a:r>
          </a:p>
          <a:p>
            <a:pPr algn="just">
              <a:tabLst>
                <a:tab pos="1879600" algn="l"/>
              </a:tabLst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Podklad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pre posúdenie splnenia podmienok poskytnutia príspevku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</a:rPr>
              <a:t>:</a:t>
            </a: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pl-PL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Podmienka oprávnenosti aktivít </a:t>
            </a:r>
            <a:r>
              <a:rPr lang="pl-PL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projektu;</a:t>
            </a:r>
            <a:endParaRPr lang="pl-PL" alt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pl-PL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Podmienka </a:t>
            </a:r>
            <a:r>
              <a:rPr lang="pl-PL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splnenia kritérií pre výber </a:t>
            </a:r>
            <a:r>
              <a:rPr lang="pl-PL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projektov;</a:t>
            </a:r>
            <a:endParaRPr lang="pl-PL" alt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285750" indent="-285750" algn="just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1879600" algn="l"/>
              </a:tabLst>
              <a:defRPr/>
            </a:pP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Podmienky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týkajúce sa štátnej pomoci a vyplývajúce zo schém štátnej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pomoci.</a:t>
            </a:r>
          </a:p>
          <a:p>
            <a:pPr algn="just">
              <a:defRPr/>
            </a:pP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  <a:cs typeface="Arial" charset="0"/>
              </a:rPr>
              <a:t>Predkladá sa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  <a:cs typeface="Arial" charset="0"/>
              </a:rPr>
              <a:t>:</a:t>
            </a: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Arial" panose="020B0604020202020204" pitchFamily="34" charset="0"/>
              <a:buChar char="•"/>
              <a:defRPr/>
            </a:pP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záväzný formulár (</a:t>
            </a: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založenie 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</a:rPr>
              <a:t>novej </a:t>
            </a: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prevádzkarne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) IBA 1. pracovný hárok formulára;</a:t>
            </a: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Arial" panose="020B0604020202020204" pitchFamily="34" charset="0"/>
              <a:buChar char="•"/>
              <a:defRPr/>
            </a:pP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záväzný formulár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(</a:t>
            </a: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diverzifikácia 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</a:rPr>
              <a:t>výroby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) IBA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1. a 2. pracovný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hárok formulára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spolu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s kópiami inventárnych kariet všetkých aktív výrobného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procesu;</a:t>
            </a:r>
            <a:endParaRPr lang="sk-SK" alt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285750" indent="-285750" algn="just">
              <a:spcBef>
                <a:spcPts val="700"/>
              </a:spcBef>
              <a:buClr>
                <a:schemeClr val="accent1"/>
              </a:buClr>
              <a:buSzPct val="60000"/>
              <a:buFont typeface="Arial" panose="020B0604020202020204" pitchFamily="34" charset="0"/>
              <a:buChar char="•"/>
              <a:defRPr/>
            </a:pP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záväzný formulár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(</a:t>
            </a:r>
            <a:r>
              <a:rPr lang="sk-SK" altLang="sk-SK" sz="16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zásadná </a:t>
            </a:r>
            <a:r>
              <a:rPr lang="sk-SK" altLang="sk-SK" sz="1600" b="1" dirty="0">
                <a:solidFill>
                  <a:schemeClr val="tx2"/>
                </a:solidFill>
                <a:latin typeface="Century Gothic" panose="020B0502020202020204" pitchFamily="34" charset="0"/>
              </a:rPr>
              <a:t>zmena celkového výrobného procesu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) IBA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1.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a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3.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pracovný hárok formulára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spolu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s kópiami inventárnych kariet všetkých aktív výrobného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procesu;</a:t>
            </a:r>
            <a:endParaRPr lang="sk-SK" alt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3406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ok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6072188"/>
            <a:ext cx="7143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0" y="0"/>
            <a:ext cx="7683500" cy="576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8"/>
          <p:cNvSpPr/>
          <p:nvPr/>
        </p:nvSpPr>
        <p:spPr>
          <a:xfrm>
            <a:off x="0" y="0"/>
            <a:ext cx="9144000" cy="5767388"/>
          </a:xfrm>
          <a:prstGeom prst="rect">
            <a:avLst/>
          </a:prstGeom>
          <a:solidFill>
            <a:srgbClr val="E19F3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sk-SK"/>
          </a:p>
        </p:txBody>
      </p:sp>
      <p:pic>
        <p:nvPicPr>
          <p:cNvPr id="14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493" y="150998"/>
            <a:ext cx="7683500" cy="576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7"/>
          <p:cNvSpPr txBox="1">
            <a:spLocks noChangeArrowheads="1"/>
          </p:cNvSpPr>
          <p:nvPr/>
        </p:nvSpPr>
        <p:spPr bwMode="auto">
          <a:xfrm>
            <a:off x="1161406" y="1725457"/>
            <a:ext cx="712598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k-SK" altLang="sk-SK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Výzva na predkladanie </a:t>
            </a:r>
            <a:br>
              <a:rPr lang="sk-SK" altLang="sk-SK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sk-SK" altLang="sk-SK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Žiadostí o Nenávratný Finančný Príspevok</a:t>
            </a:r>
            <a:br>
              <a:rPr lang="sk-SK" altLang="sk-SK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sk-SK" altLang="sk-SK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OPVaI-MH/DP/2016/1.2.2-02</a:t>
            </a:r>
            <a:endParaRPr lang="en-US" altLang="sk-SK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Rectangle 3"/>
          <p:cNvSpPr/>
          <p:nvPr/>
        </p:nvSpPr>
        <p:spPr>
          <a:xfrm>
            <a:off x="0" y="0"/>
            <a:ext cx="9144000" cy="5784850"/>
          </a:xfrm>
          <a:prstGeom prst="rect">
            <a:avLst/>
          </a:prstGeom>
          <a:solidFill>
            <a:srgbClr val="9DBF5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sk-SK"/>
          </a:p>
        </p:txBody>
      </p:sp>
      <p:pic>
        <p:nvPicPr>
          <p:cNvPr id="16" name="Picture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650" y="76200"/>
            <a:ext cx="7683500" cy="568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BlokTextu 1"/>
          <p:cNvSpPr txBox="1"/>
          <p:nvPr/>
        </p:nvSpPr>
        <p:spPr>
          <a:xfrm>
            <a:off x="1804163" y="1504794"/>
            <a:ext cx="598522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altLang="sk-SK" sz="56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Ďakujem za pozornosť.</a:t>
            </a:r>
            <a:endParaRPr lang="en-US" altLang="sk-SK" sz="5600" b="1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endParaRPr lang="sk-SK" sz="1400" b="1" dirty="0" smtClean="0">
              <a:latin typeface="Century Gothic" panose="020B0502020202020204" pitchFamily="34" charset="0"/>
            </a:endParaRPr>
          </a:p>
        </p:txBody>
      </p:sp>
      <p:sp>
        <p:nvSpPr>
          <p:cNvPr id="4" name="BlokTextu 3"/>
          <p:cNvSpPr txBox="1"/>
          <p:nvPr/>
        </p:nvSpPr>
        <p:spPr>
          <a:xfrm>
            <a:off x="854750" y="4108579"/>
            <a:ext cx="42846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sk-SK" altLang="sk-SK" sz="16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Riaditeľ odboru riadenia OP</a:t>
            </a:r>
            <a:endParaRPr lang="sk-SK" altLang="sk-SK" sz="16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>
              <a:spcBef>
                <a:spcPct val="0"/>
              </a:spcBef>
            </a:pPr>
            <a:r>
              <a:rPr lang="sk-SK" altLang="sk-SK" sz="16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Ing. Michal Fiala</a:t>
            </a:r>
            <a:endParaRPr lang="sk-SK" altLang="sk-SK" sz="1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>
              <a:spcBef>
                <a:spcPct val="0"/>
              </a:spcBef>
            </a:pPr>
            <a:r>
              <a:rPr lang="sk-SK" altLang="sk-SK" sz="1600" dirty="0">
                <a:solidFill>
                  <a:schemeClr val="bg1"/>
                </a:solidFill>
                <a:latin typeface="Century Gothic" panose="020B0502020202020204" pitchFamily="34" charset="0"/>
              </a:rPr>
              <a:t>+421 </a:t>
            </a:r>
            <a:r>
              <a:rPr lang="sk-SK" altLang="sk-SK" sz="16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2 58248401</a:t>
            </a:r>
            <a:endParaRPr lang="sk-SK" altLang="sk-SK" sz="16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>
              <a:spcBef>
                <a:spcPct val="0"/>
              </a:spcBef>
            </a:pPr>
            <a:r>
              <a:rPr lang="sk-SK" altLang="sk-SK" sz="1600" dirty="0">
                <a:solidFill>
                  <a:schemeClr val="bg1"/>
                </a:solidFill>
                <a:latin typeface="Century Gothic" panose="020B0502020202020204" pitchFamily="34" charset="0"/>
              </a:rPr>
              <a:t>opvai@siea.gov.sk</a:t>
            </a:r>
          </a:p>
        </p:txBody>
      </p:sp>
      <p:sp>
        <p:nvSpPr>
          <p:cNvPr id="6" name="BlokTextu 5"/>
          <p:cNvSpPr txBox="1"/>
          <p:nvPr/>
        </p:nvSpPr>
        <p:spPr>
          <a:xfrm>
            <a:off x="6084168" y="3754636"/>
            <a:ext cx="256882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sk-SK" altLang="sk-SK" sz="1600" dirty="0">
                <a:solidFill>
                  <a:schemeClr val="bg1"/>
                </a:solidFill>
                <a:latin typeface="Century Gothic" panose="020B0502020202020204" pitchFamily="34" charset="0"/>
              </a:rPr>
              <a:t>Adresa</a:t>
            </a:r>
            <a:r>
              <a:rPr lang="sk-SK" altLang="sk-SK" sz="16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:</a:t>
            </a:r>
          </a:p>
          <a:p>
            <a:pPr>
              <a:spcBef>
                <a:spcPct val="0"/>
              </a:spcBef>
            </a:pPr>
            <a:r>
              <a:rPr lang="sk-SK" altLang="sk-SK" sz="16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Slovenská inovačná a energetická agentúra</a:t>
            </a:r>
            <a:endParaRPr lang="sk-SK" altLang="sk-SK" sz="1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>
              <a:spcBef>
                <a:spcPct val="0"/>
              </a:spcBef>
            </a:pPr>
            <a:r>
              <a:rPr lang="sk-SK" altLang="sk-SK" sz="16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Bajkalská 27</a:t>
            </a:r>
            <a:endParaRPr lang="sk-SK" altLang="sk-SK" sz="16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>
              <a:spcBef>
                <a:spcPct val="0"/>
              </a:spcBef>
            </a:pPr>
            <a:r>
              <a:rPr lang="sk-SK" altLang="sk-SK" sz="16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827 99 Bratislava</a:t>
            </a:r>
            <a:endParaRPr lang="sk-SK" altLang="sk-SK" sz="16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>
              <a:spcBef>
                <a:spcPct val="0"/>
              </a:spcBef>
            </a:pPr>
            <a:r>
              <a:rPr lang="sk-SK" altLang="sk-SK" sz="1600" dirty="0">
                <a:solidFill>
                  <a:schemeClr val="bg1"/>
                </a:solidFill>
                <a:latin typeface="Century Gothic" panose="020B0502020202020204" pitchFamily="34" charset="0"/>
              </a:rPr>
              <a:t>Slovenská republika</a:t>
            </a:r>
          </a:p>
          <a:p>
            <a:endParaRPr lang="sk-SK" sz="1400" b="1" dirty="0" smtClean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2853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82054" y="548680"/>
            <a:ext cx="7772400" cy="864095"/>
          </a:xfrm>
        </p:spPr>
        <p:txBody>
          <a:bodyPr>
            <a:noAutofit/>
          </a:bodyPr>
          <a:lstStyle/>
          <a:p>
            <a:r>
              <a:rPr lang="sk-SK" sz="28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Vypĺňanie  žiadosti o poskytnutie nenávratného finančného príspevku</a:t>
            </a:r>
            <a:endParaRPr lang="en-US" sz="28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ok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6072188"/>
            <a:ext cx="7143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Zástupný symbol obsahu 2"/>
          <p:cNvSpPr txBox="1">
            <a:spLocks/>
          </p:cNvSpPr>
          <p:nvPr/>
        </p:nvSpPr>
        <p:spPr>
          <a:xfrm>
            <a:off x="542925" y="1701701"/>
            <a:ext cx="8229600" cy="38878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90000"/>
              </a:lnSpc>
              <a:buSzPct val="100000"/>
            </a:pPr>
            <a:endParaRPr lang="sk-SK" altLang="sk-SK" sz="20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Zástupný symbol obsahu 2"/>
          <p:cNvSpPr txBox="1">
            <a:spLocks/>
          </p:cNvSpPr>
          <p:nvPr/>
        </p:nvSpPr>
        <p:spPr>
          <a:xfrm>
            <a:off x="695325" y="1916832"/>
            <a:ext cx="8229600" cy="38251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688975">
              <a:buClr>
                <a:schemeClr val="accent1"/>
              </a:buClr>
              <a:tabLst>
                <a:tab pos="1979613" algn="l"/>
                <a:tab pos="2692400" algn="l"/>
              </a:tabLst>
              <a:defRPr/>
            </a:pPr>
            <a:r>
              <a:rPr lang="sk-SK" altLang="sk-SK" sz="18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V</a:t>
            </a:r>
            <a:r>
              <a:rPr lang="sk-SK" altLang="sk-SK" sz="18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šeobecné zásady</a:t>
            </a:r>
          </a:p>
          <a:p>
            <a:pPr algn="just" defTabSz="688975">
              <a:buClr>
                <a:schemeClr val="accent1"/>
              </a:buClr>
              <a:tabLst>
                <a:tab pos="1979613" algn="l"/>
                <a:tab pos="2692400" algn="l"/>
              </a:tabLst>
              <a:defRPr/>
            </a:pPr>
            <a:endParaRPr lang="sk-SK" altLang="sk-SK" sz="18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Používať vždy aktuálnu dokumentáciu vydanú k dátumu vyhlásenia výzvy.</a:t>
            </a:r>
            <a:endParaRPr 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Ak je to relevantné, vždy používať formuláre upravené príslušným usmernením k výzve</a:t>
            </a:r>
            <a:r>
              <a:rPr 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V prípade zmien v už rozpracovanej ŽoNFP je potrebné dbať na úpravu všetkých súvisiacich údajov v ŽoNFP.</a:t>
            </a:r>
            <a:endParaRPr 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Ak jeden subjekt vypracúva dokumentáciu ŽoNFP pre viacerých žiadateľov, je potrebné dbať na zmenu identifikačných údajov pri používaní už vyplnených formulárov.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Povinnosť predkladať ŽoNFP vrátane príloh v l</a:t>
            </a:r>
            <a:r>
              <a:rPr lang="pt-BR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istinn</a:t>
            </a:r>
            <a:r>
              <a:rPr 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ej forme</a:t>
            </a:r>
            <a:r>
              <a:rPr lang="pt-BR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(</a:t>
            </a:r>
            <a:r>
              <a:rPr 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1 ks </a:t>
            </a:r>
            <a:r>
              <a:rPr lang="pt-BR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originál)</a:t>
            </a:r>
            <a:r>
              <a:rPr 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, </a:t>
            </a:r>
            <a:r>
              <a:rPr lang="pt-BR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elektronick</a:t>
            </a:r>
            <a:r>
              <a:rPr 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ej forme </a:t>
            </a:r>
            <a:r>
              <a:rPr lang="pt-BR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(</a:t>
            </a:r>
            <a:r>
              <a:rPr 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1 ks </a:t>
            </a:r>
            <a:r>
              <a:rPr lang="pt-BR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kópia </a:t>
            </a:r>
            <a:r>
              <a:rPr lang="pt-BR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na </a:t>
            </a:r>
            <a:r>
              <a:rPr lang="pt-BR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CD/DVD</a:t>
            </a:r>
            <a:r>
              <a:rPr 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)</a:t>
            </a:r>
            <a:r>
              <a:rPr lang="pt-BR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pt-BR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a cez </a:t>
            </a:r>
            <a:r>
              <a:rPr 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portál </a:t>
            </a:r>
            <a:r>
              <a:rPr lang="pt-BR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ITMS2014+</a:t>
            </a:r>
            <a:r>
              <a:rPr 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</a:t>
            </a:r>
            <a:endParaRPr lang="pt-BR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sk-SK" sz="20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sk-SK" altLang="sk-SK" sz="20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52210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82054" y="548680"/>
            <a:ext cx="7772400" cy="864095"/>
          </a:xfrm>
        </p:spPr>
        <p:txBody>
          <a:bodyPr>
            <a:noAutofit/>
          </a:bodyPr>
          <a:lstStyle/>
          <a:p>
            <a:pPr defTabSz="688975">
              <a:tabLst>
                <a:tab pos="1979613" algn="l"/>
                <a:tab pos="2692400" algn="l"/>
              </a:tabLst>
              <a:defRPr/>
            </a:pPr>
            <a:r>
              <a:rPr lang="sk-SK" altLang="sk-SK" sz="28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Formulár žiadosti o poskytnutie nenávratného finančného príspevku</a:t>
            </a:r>
            <a:endParaRPr lang="sk-SK" altLang="sk-SK" sz="28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ok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6072188"/>
            <a:ext cx="7143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Zástupný symbol obsahu 2"/>
          <p:cNvSpPr txBox="1">
            <a:spLocks/>
          </p:cNvSpPr>
          <p:nvPr/>
        </p:nvSpPr>
        <p:spPr>
          <a:xfrm>
            <a:off x="542925" y="1701701"/>
            <a:ext cx="8229600" cy="38878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90000"/>
              </a:lnSpc>
              <a:buSzPct val="100000"/>
            </a:pPr>
            <a:endParaRPr lang="sk-SK" altLang="sk-SK" sz="20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Zástupný symbol obsahu 2"/>
          <p:cNvSpPr txBox="1">
            <a:spLocks/>
          </p:cNvSpPr>
          <p:nvPr/>
        </p:nvSpPr>
        <p:spPr>
          <a:xfrm>
            <a:off x="695325" y="1844824"/>
            <a:ext cx="8229600" cy="3897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buFont typeface="+mj-lt"/>
              <a:buAutoNum type="alphaUcPeriod"/>
            </a:pPr>
            <a:r>
              <a:rPr lang="sk-SK" sz="18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Identifikácia žiadateľa a partnerov</a:t>
            </a:r>
          </a:p>
          <a:p>
            <a:pPr algn="just"/>
            <a:endParaRPr lang="sk-SK" sz="1800" b="1" dirty="0" smtClean="0">
              <a:solidFill>
                <a:schemeClr val="accent2"/>
              </a:solidFill>
              <a:latin typeface="Century Gothic" panose="020B0502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sk-SK" sz="16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Sekcia </a:t>
            </a:r>
            <a:r>
              <a:rPr lang="sk-SK" sz="16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č</a:t>
            </a:r>
            <a:r>
              <a:rPr lang="sk-SK" sz="16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 1 </a:t>
            </a:r>
            <a:r>
              <a:rPr lang="sk-SK" sz="16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Identifikácia </a:t>
            </a:r>
            <a:r>
              <a:rPr lang="sk-SK" sz="16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žiadateľa </a:t>
            </a:r>
            <a:r>
              <a:rPr 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– predmetné informácie sú inicializované z časti „Správa vlastného používateľského účtu“.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sk-SK" sz="16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Sekcia č. 2 </a:t>
            </a:r>
            <a:r>
              <a:rPr lang="pl-PL" sz="16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Identifikácia organizačnej zložky zodpovednej </a:t>
            </a:r>
            <a:r>
              <a:rPr lang="pl-PL" sz="16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za realizáciu projektu</a:t>
            </a:r>
            <a:r>
              <a:rPr lang="pl-PL" sz="16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pl-PL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– iba v prípade, ak bude vecný výkon realizácie zabezpečený samostatnou organizačnou zložkou bez právnej subjektivity (odštepný závod).</a:t>
            </a:r>
            <a:endParaRPr lang="sk-SK" sz="16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sk-SK" sz="16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Sekcia č</a:t>
            </a:r>
            <a:r>
              <a:rPr lang="sk-SK" sz="16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 3 </a:t>
            </a:r>
            <a:r>
              <a:rPr lang="sk-SK" sz="16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Komunikácia vo veci </a:t>
            </a:r>
            <a:r>
              <a:rPr lang="sk-SK" sz="16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žiadosti </a:t>
            </a:r>
            <a:r>
              <a:rPr 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– uvedú sa všetky osoby, ktorým budú doručované písomnosti a informácie v konaní o ŽoNFP.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sk-SK" sz="16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Sekcia č</a:t>
            </a:r>
            <a:r>
              <a:rPr lang="sk-SK" sz="16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 4 </a:t>
            </a:r>
            <a:r>
              <a:rPr lang="sk-SK" sz="16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Identifikácia </a:t>
            </a:r>
            <a:r>
              <a:rPr lang="sk-SK" sz="16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partnera </a:t>
            </a:r>
            <a:r>
              <a:rPr 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– pre túto výzvu irelevantné.</a:t>
            </a:r>
          </a:p>
        </p:txBody>
      </p:sp>
    </p:spTree>
    <p:extLst>
      <p:ext uri="{BB962C8B-B14F-4D97-AF65-F5344CB8AC3E}">
        <p14:creationId xmlns:p14="http://schemas.microsoft.com/office/powerpoint/2010/main" val="3529566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82054" y="548680"/>
            <a:ext cx="7772400" cy="864095"/>
          </a:xfrm>
        </p:spPr>
        <p:txBody>
          <a:bodyPr>
            <a:noAutofit/>
          </a:bodyPr>
          <a:lstStyle/>
          <a:p>
            <a:pPr defTabSz="688975">
              <a:tabLst>
                <a:tab pos="1979613" algn="l"/>
                <a:tab pos="2692400" algn="l"/>
              </a:tabLst>
              <a:defRPr/>
            </a:pPr>
            <a:r>
              <a:rPr lang="sk-SK" altLang="sk-SK" sz="28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Formulár žiadosti o poskytnutie nenávratného finančného príspevku</a:t>
            </a:r>
            <a:endParaRPr lang="sk-SK" altLang="sk-SK" sz="28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ok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6072188"/>
            <a:ext cx="7143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Zástupný symbol obsahu 2"/>
          <p:cNvSpPr txBox="1">
            <a:spLocks/>
          </p:cNvSpPr>
          <p:nvPr/>
        </p:nvSpPr>
        <p:spPr>
          <a:xfrm>
            <a:off x="542925" y="1701701"/>
            <a:ext cx="8229600" cy="38878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90000"/>
              </a:lnSpc>
              <a:buSzPct val="100000"/>
            </a:pPr>
            <a:endParaRPr lang="sk-SK" altLang="sk-SK" sz="20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Zástupný symbol obsahu 2"/>
          <p:cNvSpPr txBox="1">
            <a:spLocks/>
          </p:cNvSpPr>
          <p:nvPr/>
        </p:nvSpPr>
        <p:spPr>
          <a:xfrm>
            <a:off x="755576" y="1844824"/>
            <a:ext cx="7988374" cy="3744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buFont typeface="+mj-lt"/>
              <a:buAutoNum type="alphaUcPeriod" startAt="2"/>
            </a:pPr>
            <a:r>
              <a:rPr lang="sk-SK" sz="18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Údaje o projekte</a:t>
            </a:r>
          </a:p>
          <a:p>
            <a:pPr algn="just"/>
            <a:endParaRPr lang="sk-SK" sz="1800" b="1" dirty="0" smtClean="0">
              <a:solidFill>
                <a:schemeClr val="accent2"/>
              </a:solidFill>
              <a:latin typeface="Century Gothic" panose="020B0502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sk-SK" sz="16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Sekcia </a:t>
            </a:r>
            <a:r>
              <a:rPr lang="sk-SK" sz="16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č</a:t>
            </a:r>
            <a:r>
              <a:rPr lang="sk-SK" sz="16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 5 </a:t>
            </a:r>
            <a:r>
              <a:rPr lang="sk-SK" sz="16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Identifikácia projektu </a:t>
            </a:r>
            <a:r>
              <a:rPr 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– údaje do riadkov Oblasť intervencie, Hospodárska činnosť je potrebné vybrať z číselníka a zároveň v súlade s inštrukciou vo formulári </a:t>
            </a:r>
            <a:r>
              <a:rPr 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ŽoNFP.</a:t>
            </a:r>
            <a:endParaRPr 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sk-SK" sz="16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Sekcia č. 6 Miesto realizácie projektu </a:t>
            </a:r>
            <a:r>
              <a:rPr 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– je nevyhnutné uviesť všetky obce, na území ktorých sa projekt fyzicky realizuje.</a:t>
            </a:r>
            <a:endParaRPr 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sk-SK" sz="16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Sekcia č. 7 Popis projektu </a:t>
            </a:r>
            <a:r>
              <a:rPr 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– nie je potrebné podrobne prepisovať údaje, ktoré sú uvedené v iných častiach ŽoNFP. Je vhodné sa sústrediť na informácie, ktoré sa nenachádzajú v prílohách ŽoNFP v súlade s inštrukciou vo formulári ŽoNFP.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sk-SK" sz="16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Sekcia č</a:t>
            </a:r>
            <a:r>
              <a:rPr lang="sk-SK" sz="16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. 8 </a:t>
            </a:r>
            <a:r>
              <a:rPr lang="sk-SK" sz="16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Popis cieľovej </a:t>
            </a:r>
            <a:r>
              <a:rPr lang="sk-SK" sz="16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skupiny </a:t>
            </a:r>
            <a:r>
              <a:rPr 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- </a:t>
            </a:r>
            <a:r>
              <a:rPr 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pre túto výzvu </a:t>
            </a:r>
            <a:r>
              <a:rPr 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irelevantné.</a:t>
            </a:r>
            <a:endParaRPr 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sk-SK" sz="18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sk-SK" altLang="sk-SK" sz="18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7203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82054" y="548680"/>
            <a:ext cx="7772400" cy="864095"/>
          </a:xfrm>
        </p:spPr>
        <p:txBody>
          <a:bodyPr>
            <a:noAutofit/>
          </a:bodyPr>
          <a:lstStyle/>
          <a:p>
            <a:pPr defTabSz="688975">
              <a:tabLst>
                <a:tab pos="1979613" algn="l"/>
                <a:tab pos="2692400" algn="l"/>
              </a:tabLst>
              <a:defRPr/>
            </a:pPr>
            <a:r>
              <a:rPr lang="sk-SK" altLang="sk-SK" sz="28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Formulár žiadosti o poskytnutie nenávratného finančného príspevku</a:t>
            </a:r>
            <a:endParaRPr lang="sk-SK" altLang="sk-SK" sz="28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ok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6072188"/>
            <a:ext cx="7143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Zástupný symbol obsahu 2"/>
          <p:cNvSpPr txBox="1">
            <a:spLocks/>
          </p:cNvSpPr>
          <p:nvPr/>
        </p:nvSpPr>
        <p:spPr>
          <a:xfrm>
            <a:off x="542925" y="1701701"/>
            <a:ext cx="8229600" cy="38878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90000"/>
              </a:lnSpc>
              <a:buSzPct val="100000"/>
            </a:pPr>
            <a:endParaRPr lang="sk-SK" altLang="sk-SK" sz="20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Zástupný symbol obsahu 2"/>
          <p:cNvSpPr txBox="1">
            <a:spLocks/>
          </p:cNvSpPr>
          <p:nvPr/>
        </p:nvSpPr>
        <p:spPr>
          <a:xfrm>
            <a:off x="695325" y="1676302"/>
            <a:ext cx="8229600" cy="43292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buFont typeface="+mj-lt"/>
              <a:buAutoNum type="alphaUcPeriod" startAt="3"/>
            </a:pPr>
            <a:r>
              <a:rPr lang="sk-SK" sz="18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Harmonogram </a:t>
            </a:r>
            <a:r>
              <a:rPr lang="sk-SK" sz="18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projektu a merateľné ukazovatele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sk-SK" sz="16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Sekcia č.9 Harmonogram realizácie aktivít </a:t>
            </a:r>
            <a:r>
              <a:rPr 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– uvádza sa jedna hlavná aktivita projektu, typ aktivity sa vyberá z číselníka v súlade s podmienkami oprávnenosti aktivít vo výzve. Začiatok a koniec realizácie aktivity sa uvádza vo formáte mesiac a rok (celková dĺžka je vyplnená automaticky).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sk-SK" sz="16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Sekcia </a:t>
            </a:r>
            <a:r>
              <a:rPr lang="sk-SK" sz="16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č.10 Aktivity projektu a očakávané </a:t>
            </a:r>
            <a:r>
              <a:rPr lang="sk-SK" sz="16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merateľné ukazovatele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sk-SK" sz="16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10.1 Aktivity projektu a očakávané merateľné </a:t>
            </a:r>
            <a:r>
              <a:rPr lang="sk-SK" sz="16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ukazovatele </a:t>
            </a:r>
            <a:r>
              <a:rPr 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– automaticky sa nadefinujú všetky MÚ relevantné k výzve a je potrebné stanoviť nenulovú hodnotu v súlade s inštrukciami uvedenými v Prílohe 5 výzvy (ostatné údaje sa vyplnia automaticky z tab. 9)</a:t>
            </a:r>
            <a:endParaRPr 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da-DK" sz="16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10.2 Prehľad merateľných ukazovatelov </a:t>
            </a:r>
            <a:r>
              <a:rPr lang="da-DK" sz="16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projektu</a:t>
            </a:r>
            <a:r>
              <a:rPr lang="sk-SK" sz="16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 </a:t>
            </a:r>
            <a:r>
              <a:rPr 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– vypĺňané automaticky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endParaRPr lang="sk-SK" sz="16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457200" indent="-457200" algn="just">
              <a:buFont typeface="+mj-lt"/>
              <a:buAutoNum type="alphaUcPeriod" startAt="4"/>
            </a:pPr>
            <a:r>
              <a:rPr lang="sk-SK" sz="18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Rozpočet projektu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sk-SK" sz="16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Sekcia </a:t>
            </a:r>
            <a:r>
              <a:rPr lang="sk-SK" sz="16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č.11 Rozpočet </a:t>
            </a:r>
            <a:r>
              <a:rPr lang="sk-SK" sz="16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projektu </a:t>
            </a:r>
            <a:r>
              <a:rPr 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– vypĺňa sa iba časť 11A a 11C na základe Prílohy č. 12 Podrobný rozpočet projektu.</a:t>
            </a:r>
          </a:p>
        </p:txBody>
      </p:sp>
    </p:spTree>
    <p:extLst>
      <p:ext uri="{BB962C8B-B14F-4D97-AF65-F5344CB8AC3E}">
        <p14:creationId xmlns:p14="http://schemas.microsoft.com/office/powerpoint/2010/main" val="10253070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82054" y="548680"/>
            <a:ext cx="7772400" cy="864095"/>
          </a:xfrm>
        </p:spPr>
        <p:txBody>
          <a:bodyPr>
            <a:noAutofit/>
          </a:bodyPr>
          <a:lstStyle/>
          <a:p>
            <a:pPr defTabSz="688975">
              <a:tabLst>
                <a:tab pos="1979613" algn="l"/>
                <a:tab pos="2692400" algn="l"/>
              </a:tabLst>
              <a:defRPr/>
            </a:pPr>
            <a:r>
              <a:rPr lang="sk-SK" altLang="sk-SK" sz="28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Formulár žiadosti o poskytnutie nenávratného finančného príspevku</a:t>
            </a:r>
            <a:endParaRPr lang="sk-SK" altLang="sk-SK" sz="28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ok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6072188"/>
            <a:ext cx="7143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Zástupný symbol obsahu 2"/>
          <p:cNvSpPr txBox="1">
            <a:spLocks/>
          </p:cNvSpPr>
          <p:nvPr/>
        </p:nvSpPr>
        <p:spPr>
          <a:xfrm>
            <a:off x="542925" y="1701701"/>
            <a:ext cx="8229600" cy="38878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90000"/>
              </a:lnSpc>
              <a:buSzPct val="100000"/>
            </a:pPr>
            <a:endParaRPr lang="sk-SK" altLang="sk-SK" sz="20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Zástupný symbol obsahu 2"/>
          <p:cNvSpPr txBox="1">
            <a:spLocks/>
          </p:cNvSpPr>
          <p:nvPr/>
        </p:nvSpPr>
        <p:spPr>
          <a:xfrm>
            <a:off x="695325" y="1412776"/>
            <a:ext cx="8229600" cy="43292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buFont typeface="+mj-lt"/>
              <a:buAutoNum type="alphaUcPeriod" startAt="5"/>
            </a:pPr>
            <a:r>
              <a:rPr lang="sk-SK" sz="18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Verejné obstarávanie a riziká projektu</a:t>
            </a:r>
            <a:endParaRPr lang="sk-SK" sz="1800" b="1" dirty="0">
              <a:solidFill>
                <a:schemeClr val="accent2"/>
              </a:solidFill>
              <a:latin typeface="Century Gothic" panose="020B0502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sk-SK" sz="16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Sekcia </a:t>
            </a:r>
            <a:r>
              <a:rPr lang="sk-SK" sz="16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č.12 Verejné </a:t>
            </a:r>
            <a:r>
              <a:rPr lang="sk-SK" sz="16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obstarávanie </a:t>
            </a:r>
            <a:r>
              <a:rPr 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– uvedie sa názov VO vrátane čísla oznámenia o vyhlásení a stručný opis predmetu VO, hodnota, metóda, postup obstarávania, stav VO, začiatok a ukončenie VO, priradenie  aktivity (sekcia Sumár realizovaných a plánovaných VO sa vypĺňa automaticky na základe údajov zadaných k jednotlivým VO).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sk-SK" sz="16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Sekcia č.13 Identifikácia rizík a prostriedky na ich </a:t>
            </a:r>
            <a:r>
              <a:rPr lang="sk-SK" sz="16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elimináciu </a:t>
            </a:r>
            <a:r>
              <a:rPr 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– identifikujú sa hlavné riziká, ktoré by mohli mať vplyv na realizáciu projektu s priradením závažnosti a popisom opatrenia na ich elimináciu. Medzi riziká je povinné zaradiť najrizikovejšie vstupy do finančnej analýzy z pohľadu dosiahnutia požadovaných výsledkov.</a:t>
            </a:r>
          </a:p>
          <a:p>
            <a:pPr algn="just"/>
            <a:endParaRPr lang="sk-SK" sz="14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457200" indent="-457200" algn="just">
              <a:buFont typeface="+mj-lt"/>
              <a:buAutoNum type="alphaUcPeriod" startAt="6"/>
            </a:pPr>
            <a:r>
              <a:rPr lang="sk-SK" sz="18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Podmienky poskytnutia príspevku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sk-SK" sz="16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Sekcia </a:t>
            </a:r>
            <a:r>
              <a:rPr lang="sk-SK" sz="16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č.14 Zoznam povinných príloh </a:t>
            </a:r>
            <a:r>
              <a:rPr lang="sk-SK" sz="1600" b="1" i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ŽoNFP </a:t>
            </a:r>
            <a:r>
              <a:rPr 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– zoznam obsahuje reálne predkladané prílohy k ŽoNFP, pričom k jednej podmienke môže patriť viacero príloh a naopak.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sk-SK" sz="18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sk-SK" sz="18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Sekcia </a:t>
            </a:r>
            <a:r>
              <a:rPr lang="sk-SK" sz="18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č.15 Čestné vyhlásenie </a:t>
            </a:r>
            <a:r>
              <a:rPr lang="sk-SK" sz="18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žiadateľa</a:t>
            </a:r>
            <a:endParaRPr lang="sk-SK" altLang="sk-SK" sz="1800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61032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82054" y="548680"/>
            <a:ext cx="7772400" cy="864095"/>
          </a:xfrm>
        </p:spPr>
        <p:txBody>
          <a:bodyPr>
            <a:noAutofit/>
          </a:bodyPr>
          <a:lstStyle/>
          <a:p>
            <a:r>
              <a:rPr lang="sk-SK" sz="2800" b="1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D. Povinné prílohy </a:t>
            </a:r>
            <a:r>
              <a:rPr lang="sk-SK" sz="2800" b="1" dirty="0">
                <a:solidFill>
                  <a:schemeClr val="tx2"/>
                </a:solidFill>
                <a:latin typeface="Century Gothic" panose="020B0502020202020204" pitchFamily="34" charset="0"/>
              </a:rPr>
              <a:t>žiadostí o poskytnutie nenávratného finančného príspevku</a:t>
            </a:r>
            <a:endParaRPr lang="en-US" sz="2800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Obrázo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6005513"/>
            <a:ext cx="860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6061075"/>
            <a:ext cx="16335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o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6084888"/>
            <a:ext cx="10191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ok 14" descr="C:\Users\kurucova\AppData\Local\Microsoft\Windows\INetCache\Content.Outlook\QHOJ63UD\Ministerstvo hospodarstva S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6132513"/>
            <a:ext cx="14620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ok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6072188"/>
            <a:ext cx="7143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Zástupný symbol obsahu 2"/>
          <p:cNvSpPr txBox="1">
            <a:spLocks/>
          </p:cNvSpPr>
          <p:nvPr/>
        </p:nvSpPr>
        <p:spPr>
          <a:xfrm>
            <a:off x="542925" y="1701701"/>
            <a:ext cx="8229600" cy="38878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688975">
              <a:buClr>
                <a:schemeClr val="accent1"/>
              </a:buClr>
              <a:tabLst>
                <a:tab pos="1979613" algn="l"/>
                <a:tab pos="2692400" algn="l"/>
              </a:tabLst>
              <a:defRPr/>
            </a:pP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Príloha č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. 1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ŽoNFP 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Opis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projektu</a:t>
            </a:r>
          </a:p>
          <a:p>
            <a:pPr algn="just" defTabSz="688975">
              <a:buClr>
                <a:schemeClr val="accent1"/>
              </a:buClr>
              <a:tabLst>
                <a:tab pos="1979613" algn="l"/>
                <a:tab pos="2692400" algn="l"/>
              </a:tabLst>
              <a:defRPr/>
            </a:pP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Príloha č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. 2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ŽoNFP 	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Doklad preukazujúci právnu subjektivitu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žiadateľa</a:t>
            </a:r>
            <a:endParaRPr lang="sk-SK" alt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 defTabSz="688975">
              <a:buClr>
                <a:schemeClr val="accent1"/>
              </a:buClr>
              <a:tabLst>
                <a:tab pos="1979613" algn="l"/>
                <a:tab pos="2692400" algn="l"/>
              </a:tabLst>
              <a:defRPr/>
            </a:pP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Príloha č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. 3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ŽoNFP 	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Vyhlásenie o veľkosti podniku</a:t>
            </a:r>
          </a:p>
          <a:p>
            <a:pPr algn="just" defTabSz="688975">
              <a:buClr>
                <a:schemeClr val="accent1"/>
              </a:buClr>
              <a:tabLst>
                <a:tab pos="1979613" algn="l"/>
                <a:tab pos="2692400" algn="l"/>
              </a:tabLst>
              <a:defRPr/>
            </a:pP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Príloha č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. 4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ŽoNFP 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Potvrdenie miestne príslušného daňového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úradu </a:t>
            </a:r>
            <a:endParaRPr lang="sk-SK" altLang="sk-SK" sz="1600" dirty="0" smtClean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 defTabSz="688975">
              <a:buClr>
                <a:schemeClr val="accent1"/>
              </a:buClr>
              <a:tabLst>
                <a:tab pos="1979613" algn="l"/>
                <a:tab pos="2692400" algn="l"/>
              </a:tabLst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Príloha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č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. 5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ŽoNFP 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    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Potvrdenie Sociálnej poisťovne</a:t>
            </a:r>
          </a:p>
          <a:p>
            <a:pPr algn="just" defTabSz="688975">
              <a:buClr>
                <a:schemeClr val="accent1"/>
              </a:buClr>
              <a:tabLst>
                <a:tab pos="1979613" algn="l"/>
                <a:tab pos="2692400" algn="l"/>
              </a:tabLst>
              <a:defRPr/>
            </a:pP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Príloha 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č. 6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ŽoNFP   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	 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Potvrdenie zdravotných poisťovní</a:t>
            </a:r>
            <a:endParaRPr lang="sk-SK" altLang="sk-SK" sz="1600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just" defTabSz="688975">
              <a:buClr>
                <a:schemeClr val="accent1"/>
              </a:buClr>
              <a:defRPr/>
            </a:pP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Príloha č. 7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ŽoNFP 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Účtovná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závierka</a:t>
            </a:r>
          </a:p>
          <a:p>
            <a:pPr algn="just" defTabSz="688975">
              <a:buClr>
                <a:schemeClr val="accent1"/>
              </a:buClr>
              <a:defRPr/>
            </a:pP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Príloha 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č. 8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ŽoNFP 	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Potvrdenie o zabezpečení finančných zdrojov      	                        	</a:t>
            </a:r>
            <a:r>
              <a:rPr lang="sk-SK" altLang="sk-SK" sz="1600" dirty="0" smtClean="0">
                <a:solidFill>
                  <a:schemeClr val="tx2"/>
                </a:solidFill>
                <a:latin typeface="Century Gothic" panose="020B0502020202020204" pitchFamily="34" charset="0"/>
              </a:rPr>
              <a:t>		spolufinancovania 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projektu</a:t>
            </a:r>
          </a:p>
          <a:p>
            <a:pPr algn="just" defTabSz="688975">
              <a:buClr>
                <a:schemeClr val="accent1"/>
              </a:buClr>
              <a:defRPr/>
            </a:pP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Príloha </a:t>
            </a:r>
            <a:r>
              <a:rPr lang="sk-SK" altLang="sk-SK" sz="1600" b="1" dirty="0" smtClean="0">
                <a:solidFill>
                  <a:schemeClr val="accent2"/>
                </a:solidFill>
                <a:latin typeface="Century Gothic" panose="020B0502020202020204" pitchFamily="34" charset="0"/>
              </a:rPr>
              <a:t>č. 9 </a:t>
            </a:r>
            <a:r>
              <a:rPr lang="sk-SK" altLang="sk-SK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ŽoNFP 	</a:t>
            </a:r>
            <a:r>
              <a:rPr lang="sk-SK" altLang="sk-SK" sz="1600" dirty="0">
                <a:solidFill>
                  <a:schemeClr val="tx2"/>
                </a:solidFill>
                <a:latin typeface="Century Gothic" panose="020B0502020202020204" pitchFamily="34" charset="0"/>
              </a:rPr>
              <a:t>Výpis z registra trestov</a:t>
            </a:r>
          </a:p>
          <a:p>
            <a:pPr algn="l">
              <a:lnSpc>
                <a:spcPct val="90000"/>
              </a:lnSpc>
              <a:buSzPct val="100000"/>
            </a:pPr>
            <a:endParaRPr lang="sk-SK" altLang="sk-SK" sz="2000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8213546"/>
      </p:ext>
    </p:extLst>
  </p:cSld>
  <p:clrMapOvr>
    <a:masterClrMapping/>
  </p:clrMapOvr>
</p:sld>
</file>

<file path=ppt/theme/theme1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1400" b="1" dirty="0" smtClean="0">
            <a:latin typeface="Century Gothic" panose="020B0502020202020204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2231</TotalTime>
  <Words>1227</Words>
  <Application>Microsoft Office PowerPoint</Application>
  <PresentationFormat>Prezentácia na obrazovke (4:3)</PresentationFormat>
  <Paragraphs>371</Paragraphs>
  <Slides>33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33</vt:i4>
      </vt:variant>
    </vt:vector>
  </HeadingPairs>
  <TitlesOfParts>
    <vt:vector size="34" baseType="lpstr">
      <vt:lpstr>Motív Office</vt:lpstr>
      <vt:lpstr>Prezentácia programu PowerPoint</vt:lpstr>
      <vt:lpstr>Prezentácia programu PowerPoint</vt:lpstr>
      <vt:lpstr>Prezentácia programu PowerPoint</vt:lpstr>
      <vt:lpstr>Vypĺňanie  žiadosti o poskytnutie nenávratného finančného príspevku</vt:lpstr>
      <vt:lpstr>Formulár žiadosti o poskytnutie nenávratného finančného príspevku</vt:lpstr>
      <vt:lpstr>Formulár žiadosti o poskytnutie nenávratného finančného príspevku</vt:lpstr>
      <vt:lpstr>Formulár žiadosti o poskytnutie nenávratného finančného príspevku</vt:lpstr>
      <vt:lpstr>Formulár žiadosti o poskytnutie nenávratného finančného príspevku</vt:lpstr>
      <vt:lpstr>D. Povinné prílohy žiadostí o poskytnutie nenávratného finančného príspevku</vt:lpstr>
      <vt:lpstr>D. Povinné prílohy žiadostí o poskytnutie nenávratného finančného príspevku</vt:lpstr>
      <vt:lpstr>Príloha č.1 ŽoNFP Opis projektu</vt:lpstr>
      <vt:lpstr>Príloha č.1 ŽoNFP Opis projektu</vt:lpstr>
      <vt:lpstr>Príloha č. 2 ŽoNFP  Doklad preukazujúci právnu subjektivitu žiadateľa</vt:lpstr>
      <vt:lpstr>Príloha č. 3 ŽoNFP Vyhlásenie o veľkosti podniku</vt:lpstr>
      <vt:lpstr>Príloha č. 4 ŽoNFP Potvrdenie miestne príslušného daňového úradu</vt:lpstr>
      <vt:lpstr>Príloha č. 5 ŽoNFP Potvrdenie Sociálnej poisťovne</vt:lpstr>
      <vt:lpstr>Príloha č. 6 ŽoNFP Potvrdenie zdravotných poisťovní</vt:lpstr>
      <vt:lpstr>Príloha č. 7 ŽoNFP Účtovná závierka</vt:lpstr>
      <vt:lpstr>Príloha č. 8 ŽoNFP Potvrdenie o zabezpečení finančných zdrojov spolufinancovania projektu</vt:lpstr>
      <vt:lpstr>Príloha č. 9 ŽoNFP Výpis z registra trestov</vt:lpstr>
      <vt:lpstr>Príloha č.10 ŽoNFP Dokumentácia k oprávneným výdavkom</vt:lpstr>
      <vt:lpstr>Príloha č.10 ŽoNFP Dokumentácia k oprávneným výdavkom</vt:lpstr>
      <vt:lpstr>Príloha č.10 ŽoNFP Dokumentácia k oprávneným výdavkom</vt:lpstr>
      <vt:lpstr>Príloha č.10 ŽoNFP Dokumentácia k oprávneným výdavkom</vt:lpstr>
      <vt:lpstr>Príloha č.11 ŽoNFP Odborné stanovisko okresného úradu</vt:lpstr>
      <vt:lpstr>Príloha č.12 ŽoNFP Podrobný rozpočet projektu</vt:lpstr>
      <vt:lpstr>Príloha č.13 ŽoNFP Doklad preukazujúci vysporiadanie majetkovo-právnych vzťahov</vt:lpstr>
      <vt:lpstr>Príloha č.14 ŽoNFP Potvrdenie miestne príslušného inšpektorátu práce</vt:lpstr>
      <vt:lpstr>Príloha č.15 ŽoNFP Dokumenty preukazujúce oprávnenosť z hľadiska plnenia požiadaviek v oblasti posudzovania vplyvov na ŽP</vt:lpstr>
      <vt:lpstr>Príloha č.16 ŽoNFP Finančná analýza</vt:lpstr>
      <vt:lpstr>Príloha č.17 ŽoNFP Ukazovatele finančnej situácie žiadateľa</vt:lpstr>
      <vt:lpstr>Príloha č.18 ŽoNFP Preukázanie kritérií počiatočnej investície</vt:lpstr>
      <vt:lpstr>Prezentácia programu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Prezentácia programu PowerPoint</dc:title>
  <dc:creator>Milosovic Rastislav-1</dc:creator>
  <cp:lastModifiedBy>Kriglerova Monika</cp:lastModifiedBy>
  <cp:revision>186</cp:revision>
  <dcterms:created xsi:type="dcterms:W3CDTF">2016-08-05T11:05:43Z</dcterms:created>
  <dcterms:modified xsi:type="dcterms:W3CDTF">2016-08-10T09:56:00Z</dcterms:modified>
</cp:coreProperties>
</file>